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ITC Bauhaus Bold" panose="020B0604020202020204" charset="0"/>
      <p:regular r:id="rId17"/>
    </p:embeddedFont>
    <p:embeddedFont>
      <p:font typeface="ITC Bauhaus Ligh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28882" y="-4942892"/>
            <a:ext cx="19345763" cy="9885784"/>
          </a:xfrm>
          <a:custGeom>
            <a:avLst/>
            <a:gdLst/>
            <a:ahLst/>
            <a:cxnLst/>
            <a:rect l="l" t="t" r="r" b="b"/>
            <a:pathLst>
              <a:path w="19345763" h="9885784">
                <a:moveTo>
                  <a:pt x="0" y="9885784"/>
                </a:moveTo>
                <a:lnTo>
                  <a:pt x="19345764" y="9885784"/>
                </a:lnTo>
                <a:lnTo>
                  <a:pt x="19345764" y="0"/>
                </a:lnTo>
                <a:lnTo>
                  <a:pt x="0" y="0"/>
                </a:lnTo>
                <a:lnTo>
                  <a:pt x="0" y="9885784"/>
                </a:lnTo>
                <a:close/>
              </a:path>
            </a:pathLst>
          </a:custGeom>
          <a:blipFill>
            <a:blip r:embed="rId2"/>
            <a:stretch>
              <a:fillRect t="-30920" r="-81652" b="-1232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2664" y="344569"/>
            <a:ext cx="13369354" cy="45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80"/>
              </a:lnSpc>
            </a:pPr>
            <a:r>
              <a:rPr lang="en-US" sz="6982">
                <a:solidFill>
                  <a:srgbClr val="393939"/>
                </a:solidFill>
                <a:latin typeface="ITC Bauhaus Bold"/>
              </a:rPr>
              <a:t>LEY DE RESPONSABILIDAD SOCIAL EN RADIO, TELEVISIÓN Y MEDIOS ELECTRÓNICOS</a:t>
            </a:r>
          </a:p>
          <a:p>
            <a:pPr algn="just">
              <a:lnSpc>
                <a:spcPts val="11815"/>
              </a:lnSpc>
            </a:pPr>
            <a:endParaRPr lang="en-US" sz="6982">
              <a:solidFill>
                <a:srgbClr val="393939"/>
              </a:solidFill>
              <a:latin typeface="ITC Bauhau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373927" y="2510845"/>
            <a:ext cx="8429436" cy="7776155"/>
          </a:xfrm>
          <a:custGeom>
            <a:avLst/>
            <a:gdLst/>
            <a:ahLst/>
            <a:cxnLst/>
            <a:rect l="l" t="t" r="r" b="b"/>
            <a:pathLst>
              <a:path w="8429436" h="7776155">
                <a:moveTo>
                  <a:pt x="0" y="0"/>
                </a:moveTo>
                <a:lnTo>
                  <a:pt x="8429436" y="0"/>
                </a:lnTo>
                <a:lnTo>
                  <a:pt x="8429436" y="7776155"/>
                </a:lnTo>
                <a:lnTo>
                  <a:pt x="0" y="7776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7176" y="7988585"/>
            <a:ext cx="4844479" cy="199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2"/>
              </a:lnSpc>
            </a:pPr>
            <a:r>
              <a:rPr lang="en-US" sz="4202" dirty="0">
                <a:solidFill>
                  <a:srgbClr val="F7EDE2"/>
                </a:solidFill>
                <a:latin typeface="ITC Bauhaus Bold"/>
              </a:rPr>
              <a:t>REALIZADO POR:</a:t>
            </a:r>
          </a:p>
          <a:p>
            <a:pPr>
              <a:lnSpc>
                <a:spcPts val="4706"/>
              </a:lnSpc>
            </a:pPr>
            <a:r>
              <a:rPr lang="en-US" sz="3361" dirty="0">
                <a:solidFill>
                  <a:srgbClr val="F7EDE2"/>
                </a:solidFill>
                <a:latin typeface="ITC Bauhaus Bold"/>
              </a:rPr>
              <a:t>ULISES </a:t>
            </a:r>
            <a:r>
              <a:rPr lang="en-US" sz="3361" dirty="0" smtClean="0">
                <a:solidFill>
                  <a:srgbClr val="F7EDE2"/>
                </a:solidFill>
                <a:latin typeface="ITC Bauhaus Bold"/>
              </a:rPr>
              <a:t>HERNNDEZ</a:t>
            </a:r>
            <a:endParaRPr lang="en-US" sz="3361" dirty="0">
              <a:solidFill>
                <a:srgbClr val="F7EDE2"/>
              </a:solidFill>
              <a:latin typeface="ITC Bauhaus Bold"/>
            </a:endParaRPr>
          </a:p>
          <a:p>
            <a:pPr>
              <a:lnSpc>
                <a:spcPts val="4706"/>
              </a:lnSpc>
            </a:pPr>
            <a:r>
              <a:rPr lang="en-US" sz="3361" dirty="0">
                <a:solidFill>
                  <a:srgbClr val="F7EDE2"/>
                </a:solidFill>
                <a:latin typeface="ITC Bauhaus Bold"/>
              </a:rPr>
              <a:t>ABRAHAM JIMENEZ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615529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85476" y="7378305"/>
            <a:ext cx="3002524" cy="2908695"/>
          </a:xfrm>
          <a:custGeom>
            <a:avLst/>
            <a:gdLst/>
            <a:ahLst/>
            <a:cxnLst/>
            <a:rect l="l" t="t" r="r" b="b"/>
            <a:pathLst>
              <a:path w="3002524" h="2908695">
                <a:moveTo>
                  <a:pt x="0" y="0"/>
                </a:moveTo>
                <a:lnTo>
                  <a:pt x="3002524" y="0"/>
                </a:lnTo>
                <a:lnTo>
                  <a:pt x="3002524" y="2908695"/>
                </a:lnTo>
                <a:lnTo>
                  <a:pt x="0" y="2908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784002" y="5249665"/>
          <a:ext cx="10236044" cy="4512184"/>
        </p:xfrm>
        <a:graphic>
          <a:graphicData uri="http://schemas.openxmlformats.org/drawingml/2006/table">
            <a:tbl>
              <a:tblPr/>
              <a:tblGrid>
                <a:gridCol w="4982160"/>
                <a:gridCol w="5253884"/>
              </a:tblGrid>
              <a:tr h="989430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ITC Bauhaus Bold"/>
                        </a:rPr>
                        <a:t>servicio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ITC Bauhaus Bold"/>
                        </a:rPr>
                        <a:t>Tasa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Light"/>
                        </a:rPr>
                        <a:t> 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Grabación continua de un registro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  audiovisual o sonoro base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Hasta cero coma cinco Unidades Tributarias (0,5 U.T.) por hora de transmision grabado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Grabacion editada varios registros audiovisuales o sonoros bases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Hasta cero coma tres Unidades Tributarias (0,3 U.T.) por hora de transmision grabado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Certificacion de Grabaciones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TC Bauhaus Bold"/>
                        </a:rPr>
                        <a:t>Hasta cero coma cinco Unidades Tributarias (0,5 U.T.) por certificacion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95302" y="701447"/>
            <a:ext cx="3051413" cy="7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</a:pPr>
            <a:r>
              <a:rPr lang="en-US" sz="4714">
                <a:solidFill>
                  <a:srgbClr val="393939"/>
                </a:solidFill>
                <a:latin typeface="ITC Bauhaus Bold"/>
              </a:rPr>
              <a:t>TASAS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9230" y="2842214"/>
            <a:ext cx="14494628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Los servicios de grabación, certificación y análisis de los registros audiovisuales o sonoros que mantiene en archivo la Comisión Nacional de Telecomunicaciones de las imágenes o sonidos difundida a través de los servicios de radio y televisión, causarán el pago de las tasas que se detallan a continuación: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102600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27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9577" y="755159"/>
            <a:ext cx="9781538" cy="62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PROHIBICIONES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2332" y="2754331"/>
            <a:ext cx="166033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6"/>
              </a:lnSpc>
            </a:pPr>
            <a:r>
              <a:rPr lang="en-US" sz="3261" dirty="0">
                <a:solidFill>
                  <a:srgbClr val="4E4E4E"/>
                </a:solidFill>
                <a:latin typeface="ITC Bauhaus Bold"/>
              </a:rPr>
              <a:t>En los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servicios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de radio, </a:t>
            </a:r>
            <a:r>
              <a:rPr lang="en-US" sz="3261" dirty="0" smtClean="0">
                <a:solidFill>
                  <a:srgbClr val="4E4E4E"/>
                </a:solidFill>
                <a:latin typeface="ITC Bauhaus Bold"/>
              </a:rPr>
              <a:t>television y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medios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electrónicos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, no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está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permitida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la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difusión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de</a:t>
            </a:r>
          </a:p>
          <a:p>
            <a:pPr algn="just">
              <a:lnSpc>
                <a:spcPts val="4566"/>
              </a:lnSpc>
            </a:pPr>
            <a:r>
              <a:rPr lang="en-US" sz="3261" dirty="0">
                <a:solidFill>
                  <a:srgbClr val="4E4E4E"/>
                </a:solidFill>
                <a:latin typeface="ITC Bauhaus Bold"/>
              </a:rPr>
              <a:t>los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mensajes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3261" dirty="0" err="1">
                <a:solidFill>
                  <a:srgbClr val="4E4E4E"/>
                </a:solidFill>
                <a:latin typeface="ITC Bauhaus Bold"/>
              </a:rPr>
              <a:t>que</a:t>
            </a:r>
            <a:r>
              <a:rPr lang="en-US" sz="3261" dirty="0">
                <a:solidFill>
                  <a:srgbClr val="4E4E4E"/>
                </a:solidFill>
                <a:latin typeface="ITC Bauhaus Bold"/>
              </a:rPr>
              <a:t>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42332" y="4993206"/>
            <a:ext cx="4745401" cy="2248520"/>
            <a:chOff x="0" y="0"/>
            <a:chExt cx="1233132" cy="584297"/>
          </a:xfrm>
        </p:grpSpPr>
        <p:sp>
          <p:nvSpPr>
            <p:cNvPr id="7" name="Freeform 7"/>
            <p:cNvSpPr/>
            <p:nvPr/>
          </p:nvSpPr>
          <p:spPr>
            <a:xfrm flipH="1" flipV="1">
              <a:off x="0" y="0"/>
              <a:ext cx="1233132" cy="584297"/>
            </a:xfrm>
            <a:custGeom>
              <a:avLst/>
              <a:gdLst/>
              <a:ahLst/>
              <a:cxnLst/>
              <a:rect l="l" t="t" r="r" b="b"/>
              <a:pathLst>
                <a:path w="1233132" h="584297">
                  <a:moveTo>
                    <a:pt x="1195608" y="584297"/>
                  </a:moveTo>
                  <a:lnTo>
                    <a:pt x="37523" y="584297"/>
                  </a:lnTo>
                  <a:cubicBezTo>
                    <a:pt x="16800" y="584297"/>
                    <a:pt x="0" y="567497"/>
                    <a:pt x="0" y="546773"/>
                  </a:cubicBezTo>
                  <a:lnTo>
                    <a:pt x="0" y="37524"/>
                  </a:lnTo>
                  <a:cubicBezTo>
                    <a:pt x="0" y="27572"/>
                    <a:pt x="3953" y="18027"/>
                    <a:pt x="10990" y="10990"/>
                  </a:cubicBezTo>
                  <a:cubicBezTo>
                    <a:pt x="18027" y="3953"/>
                    <a:pt x="27572" y="0"/>
                    <a:pt x="37523" y="0"/>
                  </a:cubicBezTo>
                  <a:lnTo>
                    <a:pt x="1195608" y="0"/>
                  </a:lnTo>
                  <a:cubicBezTo>
                    <a:pt x="1216332" y="0"/>
                    <a:pt x="1233132" y="16800"/>
                    <a:pt x="1233132" y="37524"/>
                  </a:cubicBezTo>
                  <a:lnTo>
                    <a:pt x="1233132" y="546773"/>
                  </a:lnTo>
                  <a:cubicBezTo>
                    <a:pt x="1233132" y="567497"/>
                    <a:pt x="1216332" y="584297"/>
                    <a:pt x="1195608" y="584297"/>
                  </a:cubicBezTo>
                  <a:close/>
                </a:path>
              </a:pathLst>
            </a:custGeom>
            <a:blipFill>
              <a:blip r:embed="rId2"/>
              <a:stretch>
                <a:fillRect t="-39619" r="-12249" b="-2976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142684" y="5038725"/>
            <a:ext cx="4231018" cy="310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Inciten o promuevan el odio y la intolerancia por razones religiosas, políticas, por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diferencia de género, por racismo o xenofobia.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56251" y="6815726"/>
            <a:ext cx="3931749" cy="3474683"/>
          </a:xfrm>
          <a:custGeom>
            <a:avLst/>
            <a:gdLst/>
            <a:ahLst/>
            <a:cxnLst/>
            <a:rect l="l" t="t" r="r" b="b"/>
            <a:pathLst>
              <a:path w="3931749" h="3474683">
                <a:moveTo>
                  <a:pt x="0" y="0"/>
                </a:moveTo>
                <a:lnTo>
                  <a:pt x="3931749" y="0"/>
                </a:lnTo>
                <a:lnTo>
                  <a:pt x="3931749" y="3474683"/>
                </a:lnTo>
                <a:lnTo>
                  <a:pt x="0" y="3474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537213" y="5453081"/>
            <a:ext cx="5118792" cy="1522021"/>
            <a:chOff x="0" y="0"/>
            <a:chExt cx="1562651" cy="428028"/>
          </a:xfrm>
        </p:grpSpPr>
        <p:sp>
          <p:nvSpPr>
            <p:cNvPr id="11" name="Freeform 11"/>
            <p:cNvSpPr/>
            <p:nvPr/>
          </p:nvSpPr>
          <p:spPr>
            <a:xfrm flipH="1" flipV="1">
              <a:off x="0" y="0"/>
              <a:ext cx="1562651" cy="428028"/>
            </a:xfrm>
            <a:custGeom>
              <a:avLst/>
              <a:gdLst/>
              <a:ahLst/>
              <a:cxnLst/>
              <a:rect l="l" t="t" r="r" b="b"/>
              <a:pathLst>
                <a:path w="1562651" h="428028">
                  <a:moveTo>
                    <a:pt x="1530605" y="428028"/>
                  </a:moveTo>
                  <a:lnTo>
                    <a:pt x="32045" y="428028"/>
                  </a:lnTo>
                  <a:cubicBezTo>
                    <a:pt x="23546" y="428028"/>
                    <a:pt x="15396" y="424652"/>
                    <a:pt x="9386" y="418642"/>
                  </a:cubicBezTo>
                  <a:cubicBezTo>
                    <a:pt x="3376" y="412633"/>
                    <a:pt x="0" y="404482"/>
                    <a:pt x="0" y="395983"/>
                  </a:cubicBezTo>
                  <a:lnTo>
                    <a:pt x="0" y="32045"/>
                  </a:lnTo>
                  <a:cubicBezTo>
                    <a:pt x="0" y="23546"/>
                    <a:pt x="3376" y="15396"/>
                    <a:pt x="9386" y="9386"/>
                  </a:cubicBezTo>
                  <a:cubicBezTo>
                    <a:pt x="15396" y="3376"/>
                    <a:pt x="23546" y="0"/>
                    <a:pt x="32045" y="0"/>
                  </a:cubicBezTo>
                  <a:lnTo>
                    <a:pt x="1530605" y="0"/>
                  </a:lnTo>
                  <a:cubicBezTo>
                    <a:pt x="1539104" y="0"/>
                    <a:pt x="1547255" y="3376"/>
                    <a:pt x="1553265" y="9386"/>
                  </a:cubicBezTo>
                  <a:cubicBezTo>
                    <a:pt x="1559275" y="15396"/>
                    <a:pt x="1562651" y="23546"/>
                    <a:pt x="1562651" y="32045"/>
                  </a:cubicBezTo>
                  <a:lnTo>
                    <a:pt x="1562651" y="395983"/>
                  </a:lnTo>
                  <a:cubicBezTo>
                    <a:pt x="1562651" y="404482"/>
                    <a:pt x="1559275" y="412633"/>
                    <a:pt x="1553265" y="418642"/>
                  </a:cubicBezTo>
                  <a:cubicBezTo>
                    <a:pt x="1547255" y="424652"/>
                    <a:pt x="1539104" y="428028"/>
                    <a:pt x="1530605" y="428028"/>
                  </a:cubicBezTo>
                  <a:close/>
                </a:path>
              </a:pathLst>
            </a:custGeom>
            <a:blipFill>
              <a:blip r:embed="rId2"/>
              <a:stretch>
                <a:fillRect t="-105030" r="-12249" b="-8797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822323" y="5655772"/>
            <a:ext cx="4455277" cy="1137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64"/>
              </a:lnSpc>
            </a:pPr>
            <a:r>
              <a:rPr lang="en-US" sz="3117" dirty="0" err="1">
                <a:solidFill>
                  <a:srgbClr val="4E4E4E"/>
                </a:solidFill>
                <a:latin typeface="ITC Bauhaus Bold"/>
              </a:rPr>
              <a:t>Inciten</a:t>
            </a:r>
            <a:r>
              <a:rPr lang="en-US" sz="3117" dirty="0">
                <a:solidFill>
                  <a:srgbClr val="4E4E4E"/>
                </a:solidFill>
                <a:latin typeface="ITC Bauhaus Bold"/>
              </a:rPr>
              <a:t> o </a:t>
            </a:r>
            <a:r>
              <a:rPr lang="en-US" sz="3117" dirty="0" err="1" smtClean="0">
                <a:solidFill>
                  <a:srgbClr val="4E4E4E"/>
                </a:solidFill>
                <a:latin typeface="ITC Bauhaus Bold"/>
              </a:rPr>
              <a:t>promuevan</a:t>
            </a:r>
            <a:r>
              <a:rPr lang="en-US" sz="3117" dirty="0" smtClean="0">
                <a:solidFill>
                  <a:srgbClr val="4E4E4E"/>
                </a:solidFill>
                <a:latin typeface="ITC Bauhaus Bold"/>
              </a:rPr>
              <a:t> y/o </a:t>
            </a:r>
            <a:r>
              <a:rPr lang="en-US" sz="3117" dirty="0" err="1">
                <a:solidFill>
                  <a:srgbClr val="4E4E4E"/>
                </a:solidFill>
                <a:latin typeface="ITC Bauhaus Bold"/>
              </a:rPr>
              <a:t>hagan</a:t>
            </a:r>
            <a:r>
              <a:rPr lang="en-US" sz="3117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3117" dirty="0" err="1">
                <a:solidFill>
                  <a:srgbClr val="4E4E4E"/>
                </a:solidFill>
                <a:latin typeface="ITC Bauhaus Bold"/>
              </a:rPr>
              <a:t>apologíaal</a:t>
            </a:r>
            <a:r>
              <a:rPr lang="en-US" sz="3117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3117" dirty="0" err="1">
                <a:solidFill>
                  <a:srgbClr val="4E4E4E"/>
                </a:solidFill>
                <a:latin typeface="ITC Bauhaus Bold"/>
              </a:rPr>
              <a:t>delito</a:t>
            </a:r>
            <a:endParaRPr lang="en-US" sz="3117" dirty="0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606544" y="8052564"/>
            <a:ext cx="5529042" cy="1547211"/>
            <a:chOff x="0" y="0"/>
            <a:chExt cx="1436767" cy="402056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1436767" cy="402056"/>
            </a:xfrm>
            <a:custGeom>
              <a:avLst/>
              <a:gdLst/>
              <a:ahLst/>
              <a:cxnLst/>
              <a:rect l="l" t="t" r="r" b="b"/>
              <a:pathLst>
                <a:path w="1436767" h="402056">
                  <a:moveTo>
                    <a:pt x="1404562" y="402056"/>
                  </a:moveTo>
                  <a:lnTo>
                    <a:pt x="32205" y="402056"/>
                  </a:lnTo>
                  <a:cubicBezTo>
                    <a:pt x="23664" y="402056"/>
                    <a:pt x="15472" y="398662"/>
                    <a:pt x="9433" y="392623"/>
                  </a:cubicBezTo>
                  <a:cubicBezTo>
                    <a:pt x="3393" y="386583"/>
                    <a:pt x="0" y="378392"/>
                    <a:pt x="0" y="369850"/>
                  </a:cubicBezTo>
                  <a:lnTo>
                    <a:pt x="0" y="32205"/>
                  </a:lnTo>
                  <a:cubicBezTo>
                    <a:pt x="0" y="23664"/>
                    <a:pt x="3393" y="15472"/>
                    <a:pt x="9433" y="9433"/>
                  </a:cubicBezTo>
                  <a:cubicBezTo>
                    <a:pt x="15472" y="3393"/>
                    <a:pt x="23664" y="0"/>
                    <a:pt x="32205" y="0"/>
                  </a:cubicBezTo>
                  <a:lnTo>
                    <a:pt x="1404562" y="0"/>
                  </a:lnTo>
                  <a:cubicBezTo>
                    <a:pt x="1413103" y="0"/>
                    <a:pt x="1421295" y="3393"/>
                    <a:pt x="1427334" y="9433"/>
                  </a:cubicBezTo>
                  <a:cubicBezTo>
                    <a:pt x="1433374" y="15472"/>
                    <a:pt x="1436767" y="23664"/>
                    <a:pt x="1436767" y="32205"/>
                  </a:cubicBezTo>
                  <a:lnTo>
                    <a:pt x="1436767" y="369850"/>
                  </a:lnTo>
                  <a:cubicBezTo>
                    <a:pt x="1436767" y="378392"/>
                    <a:pt x="1433374" y="386583"/>
                    <a:pt x="1427334" y="392623"/>
                  </a:cubicBezTo>
                  <a:cubicBezTo>
                    <a:pt x="1421295" y="398662"/>
                    <a:pt x="1413103" y="402056"/>
                    <a:pt x="1404562" y="402056"/>
                  </a:cubicBezTo>
                  <a:close/>
                </a:path>
              </a:pathLst>
            </a:custGeom>
            <a:blipFill>
              <a:blip r:embed="rId2"/>
              <a:stretch>
                <a:fillRect t="-101749" r="-12249" b="-85058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821401" y="8260688"/>
            <a:ext cx="4894373" cy="120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8"/>
              </a:lnSpc>
            </a:pPr>
            <a:r>
              <a:rPr lang="en-US" sz="3305">
                <a:solidFill>
                  <a:srgbClr val="4E4E4E"/>
                </a:solidFill>
                <a:latin typeface="ITC Bauhaus Bold"/>
              </a:rPr>
              <a:t>Constituyan propaganda de guerra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87084" y="8052564"/>
            <a:ext cx="6383924" cy="1336647"/>
            <a:chOff x="0" y="0"/>
            <a:chExt cx="1658915" cy="347339"/>
          </a:xfrm>
        </p:grpSpPr>
        <p:sp>
          <p:nvSpPr>
            <p:cNvPr id="17" name="Freeform 17"/>
            <p:cNvSpPr/>
            <p:nvPr/>
          </p:nvSpPr>
          <p:spPr>
            <a:xfrm flipH="1" flipV="1">
              <a:off x="0" y="0"/>
              <a:ext cx="1658915" cy="347339"/>
            </a:xfrm>
            <a:custGeom>
              <a:avLst/>
              <a:gdLst/>
              <a:ahLst/>
              <a:cxnLst/>
              <a:rect l="l" t="t" r="r" b="b"/>
              <a:pathLst>
                <a:path w="1658915" h="347339">
                  <a:moveTo>
                    <a:pt x="1631022" y="347339"/>
                  </a:moveTo>
                  <a:lnTo>
                    <a:pt x="27892" y="347339"/>
                  </a:lnTo>
                  <a:cubicBezTo>
                    <a:pt x="20495" y="347339"/>
                    <a:pt x="13400" y="344400"/>
                    <a:pt x="8169" y="339169"/>
                  </a:cubicBezTo>
                  <a:cubicBezTo>
                    <a:pt x="2939" y="333938"/>
                    <a:pt x="0" y="326844"/>
                    <a:pt x="0" y="319446"/>
                  </a:cubicBezTo>
                  <a:lnTo>
                    <a:pt x="0" y="27893"/>
                  </a:lnTo>
                  <a:cubicBezTo>
                    <a:pt x="0" y="20495"/>
                    <a:pt x="2939" y="13400"/>
                    <a:pt x="8169" y="8170"/>
                  </a:cubicBezTo>
                  <a:cubicBezTo>
                    <a:pt x="13400" y="2939"/>
                    <a:pt x="20495" y="0"/>
                    <a:pt x="27892" y="0"/>
                  </a:cubicBezTo>
                  <a:lnTo>
                    <a:pt x="1631022" y="0"/>
                  </a:lnTo>
                  <a:cubicBezTo>
                    <a:pt x="1638420" y="0"/>
                    <a:pt x="1645515" y="2939"/>
                    <a:pt x="1650745" y="8170"/>
                  </a:cubicBezTo>
                  <a:cubicBezTo>
                    <a:pt x="1655976" y="13400"/>
                    <a:pt x="1658915" y="20495"/>
                    <a:pt x="1658915" y="27893"/>
                  </a:cubicBezTo>
                  <a:lnTo>
                    <a:pt x="1658915" y="319446"/>
                  </a:lnTo>
                  <a:cubicBezTo>
                    <a:pt x="1658915" y="326844"/>
                    <a:pt x="1655976" y="333938"/>
                    <a:pt x="1650745" y="339169"/>
                  </a:cubicBezTo>
                  <a:cubicBezTo>
                    <a:pt x="1645515" y="344400"/>
                    <a:pt x="1638420" y="347339"/>
                    <a:pt x="1631022" y="347339"/>
                  </a:cubicBezTo>
                  <a:close/>
                </a:path>
              </a:pathLst>
            </a:custGeom>
            <a:blipFill>
              <a:blip r:embed="rId2"/>
              <a:stretch>
                <a:fillRect t="-152813" r="-12249" b="-130506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142684" y="8153094"/>
            <a:ext cx="6072723" cy="1021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5"/>
              </a:lnSpc>
            </a:pPr>
            <a:r>
              <a:rPr lang="en-US" sz="2789">
                <a:solidFill>
                  <a:srgbClr val="4E4E4E"/>
                </a:solidFill>
                <a:latin typeface="ITC Bauhaus Bold"/>
              </a:rPr>
              <a:t>Fomenten zozobra en la ciudadanía o alteren el orden público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342206" y="5478437"/>
            <a:ext cx="4071458" cy="833256"/>
            <a:chOff x="0" y="0"/>
            <a:chExt cx="1353630" cy="277031"/>
          </a:xfrm>
        </p:grpSpPr>
        <p:sp>
          <p:nvSpPr>
            <p:cNvPr id="20" name="Freeform 20"/>
            <p:cNvSpPr/>
            <p:nvPr/>
          </p:nvSpPr>
          <p:spPr>
            <a:xfrm flipH="1" flipV="1">
              <a:off x="0" y="0"/>
              <a:ext cx="1353630" cy="277031"/>
            </a:xfrm>
            <a:custGeom>
              <a:avLst/>
              <a:gdLst/>
              <a:ahLst/>
              <a:cxnLst/>
              <a:rect l="l" t="t" r="r" b="b"/>
              <a:pathLst>
                <a:path w="1353630" h="277031">
                  <a:moveTo>
                    <a:pt x="1309895" y="277031"/>
                  </a:moveTo>
                  <a:lnTo>
                    <a:pt x="43735" y="277031"/>
                  </a:lnTo>
                  <a:cubicBezTo>
                    <a:pt x="19581" y="277031"/>
                    <a:pt x="0" y="257450"/>
                    <a:pt x="0" y="233296"/>
                  </a:cubicBezTo>
                  <a:lnTo>
                    <a:pt x="0" y="43735"/>
                  </a:lnTo>
                  <a:cubicBezTo>
                    <a:pt x="0" y="19581"/>
                    <a:pt x="19581" y="0"/>
                    <a:pt x="43735" y="0"/>
                  </a:cubicBezTo>
                  <a:lnTo>
                    <a:pt x="1309895" y="0"/>
                  </a:lnTo>
                  <a:cubicBezTo>
                    <a:pt x="1334049" y="0"/>
                    <a:pt x="1353630" y="19581"/>
                    <a:pt x="1353630" y="43735"/>
                  </a:cubicBezTo>
                  <a:lnTo>
                    <a:pt x="1353630" y="233296"/>
                  </a:lnTo>
                  <a:cubicBezTo>
                    <a:pt x="1353630" y="257450"/>
                    <a:pt x="1334049" y="277031"/>
                    <a:pt x="1309895" y="277031"/>
                  </a:cubicBezTo>
                  <a:close/>
                </a:path>
              </a:pathLst>
            </a:custGeom>
            <a:blipFill>
              <a:blip r:embed="rId2"/>
              <a:stretch>
                <a:fillRect t="-157490" r="-12249" b="-13466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3464630" y="5514331"/>
            <a:ext cx="3949035" cy="58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2"/>
              </a:lnSpc>
            </a:pPr>
            <a:r>
              <a:rPr lang="en-US" sz="3094">
                <a:solidFill>
                  <a:srgbClr val="4E4E4E"/>
                </a:solidFill>
                <a:latin typeface="ITC Bauhaus Bold"/>
              </a:rPr>
              <a:t>Induzcan al homicidio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4962" y="5476288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92534" y="5591498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08176" y="5272472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9713" y="7930474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72587" y="8089313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842104" y="-11330568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49" y="13705264"/>
                </a:moveTo>
                <a:lnTo>
                  <a:pt x="0" y="13705264"/>
                </a:lnTo>
                <a:lnTo>
                  <a:pt x="0" y="0"/>
                </a:lnTo>
                <a:lnTo>
                  <a:pt x="21239249" y="0"/>
                </a:lnTo>
                <a:lnTo>
                  <a:pt x="21239249" y="13705264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24594" y="7051513"/>
            <a:ext cx="4063406" cy="3235487"/>
          </a:xfrm>
          <a:custGeom>
            <a:avLst/>
            <a:gdLst/>
            <a:ahLst/>
            <a:cxnLst/>
            <a:rect l="l" t="t" r="r" b="b"/>
            <a:pathLst>
              <a:path w="4063406" h="3235487">
                <a:moveTo>
                  <a:pt x="0" y="0"/>
                </a:moveTo>
                <a:lnTo>
                  <a:pt x="4063406" y="0"/>
                </a:lnTo>
                <a:lnTo>
                  <a:pt x="4063406" y="3235487"/>
                </a:lnTo>
                <a:lnTo>
                  <a:pt x="0" y="3235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28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19577" y="755159"/>
            <a:ext cx="9781538" cy="62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SANCIONES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841" y="2749885"/>
            <a:ext cx="17105953" cy="176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8"/>
              </a:lnSpc>
            </a:pPr>
            <a:r>
              <a:rPr lang="en-US" sz="2470">
                <a:solidFill>
                  <a:srgbClr val="4E4E4E"/>
                </a:solidFill>
                <a:latin typeface="ITC Bauhaus Bold"/>
              </a:rPr>
              <a:t>Sin perjuicio de las responsabilidades civiles y penales, se podrán imponer sanciones de cesión de espacios para la difusiónde mensajes culturales y educativos; multas,suspensión de la habilitación administrativa, y revocatoria de la habilitación administrativa y de la concesión.</a:t>
            </a:r>
          </a:p>
          <a:p>
            <a:pPr algn="just">
              <a:lnSpc>
                <a:spcPts val="3458"/>
              </a:lnSpc>
            </a:pPr>
            <a:endParaRPr lang="en-US" sz="247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4285" y="4407155"/>
            <a:ext cx="16655015" cy="69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4E4E4E"/>
                </a:solidFill>
                <a:latin typeface="ITC Bauhaus Bold"/>
              </a:rPr>
              <a:t>  Se sancionará al prestador de servicios de radio, televisión o difusión por suscripción, en los casos que le sea aplicable, con la cesión de espacios para la difusión de mensajes culturales y educativos, cuando incumpla con una de las obligaciones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385449" y="5610730"/>
            <a:ext cx="5035152" cy="1253862"/>
            <a:chOff x="0" y="0"/>
            <a:chExt cx="1551243" cy="380884"/>
          </a:xfrm>
        </p:grpSpPr>
        <p:sp>
          <p:nvSpPr>
            <p:cNvPr id="9" name="Freeform 9"/>
            <p:cNvSpPr/>
            <p:nvPr/>
          </p:nvSpPr>
          <p:spPr>
            <a:xfrm flipH="1" flipV="1">
              <a:off x="0" y="0"/>
              <a:ext cx="1551243" cy="380884"/>
            </a:xfrm>
            <a:custGeom>
              <a:avLst/>
              <a:gdLst/>
              <a:ahLst/>
              <a:cxnLst/>
              <a:rect l="l" t="t" r="r" b="b"/>
              <a:pathLst>
                <a:path w="1551243" h="380884">
                  <a:moveTo>
                    <a:pt x="1516374" y="380884"/>
                  </a:moveTo>
                  <a:lnTo>
                    <a:pt x="34869" y="380884"/>
                  </a:lnTo>
                  <a:cubicBezTo>
                    <a:pt x="15611" y="380884"/>
                    <a:pt x="0" y="365273"/>
                    <a:pt x="0" y="346015"/>
                  </a:cubicBezTo>
                  <a:lnTo>
                    <a:pt x="0" y="34869"/>
                  </a:lnTo>
                  <a:cubicBezTo>
                    <a:pt x="0" y="25621"/>
                    <a:pt x="3674" y="16752"/>
                    <a:pt x="10213" y="10213"/>
                  </a:cubicBezTo>
                  <a:cubicBezTo>
                    <a:pt x="16752" y="3674"/>
                    <a:pt x="25621" y="0"/>
                    <a:pt x="34869" y="0"/>
                  </a:cubicBezTo>
                  <a:lnTo>
                    <a:pt x="1516374" y="0"/>
                  </a:lnTo>
                  <a:cubicBezTo>
                    <a:pt x="1535632" y="0"/>
                    <a:pt x="1551243" y="15611"/>
                    <a:pt x="1551243" y="34869"/>
                  </a:cubicBezTo>
                  <a:lnTo>
                    <a:pt x="1551243" y="346015"/>
                  </a:lnTo>
                  <a:cubicBezTo>
                    <a:pt x="1551243" y="365273"/>
                    <a:pt x="1535632" y="380884"/>
                    <a:pt x="1516374" y="380884"/>
                  </a:cubicBezTo>
                  <a:close/>
                </a:path>
              </a:pathLst>
            </a:custGeom>
            <a:blipFill>
              <a:blip r:embed="rId2"/>
              <a:stretch>
                <a:fillRect t="-122947" r="-12249" b="-10392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448241" y="5707559"/>
            <a:ext cx="4667560" cy="99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73"/>
              </a:lnSpc>
            </a:pP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Incorporar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medidas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que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garanticen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la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integración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de personas con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discapacidad</a:t>
            </a:r>
            <a:endParaRPr lang="en-US" sz="1838" dirty="0">
              <a:solidFill>
                <a:srgbClr val="4E4E4E"/>
              </a:solidFill>
              <a:latin typeface="ITC Bauhaus Bold"/>
            </a:endParaRPr>
          </a:p>
          <a:p>
            <a:pPr algn="just">
              <a:lnSpc>
                <a:spcPts val="2573"/>
              </a:lnSpc>
            </a:pP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auditiva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previstaen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el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artículo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4 de </a:t>
            </a:r>
            <a:r>
              <a:rPr lang="en-US" sz="1838" dirty="0" err="1">
                <a:solidFill>
                  <a:srgbClr val="4E4E4E"/>
                </a:solidFill>
                <a:latin typeface="ITC Bauhaus Bold"/>
              </a:rPr>
              <a:t>esta</a:t>
            </a:r>
            <a:r>
              <a:rPr lang="en-US" sz="1838" dirty="0">
                <a:solidFill>
                  <a:srgbClr val="4E4E4E"/>
                </a:solidFill>
                <a:latin typeface="ITC Bauhaus Bold"/>
              </a:rPr>
              <a:t> Ley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51656" y="5455534"/>
            <a:ext cx="4921431" cy="1409059"/>
            <a:chOff x="0" y="0"/>
            <a:chExt cx="1494978" cy="428028"/>
          </a:xfrm>
        </p:grpSpPr>
        <p:sp>
          <p:nvSpPr>
            <p:cNvPr id="12" name="Freeform 12"/>
            <p:cNvSpPr/>
            <p:nvPr/>
          </p:nvSpPr>
          <p:spPr>
            <a:xfrm flipH="1" flipV="1">
              <a:off x="0" y="0"/>
              <a:ext cx="1494978" cy="428028"/>
            </a:xfrm>
            <a:custGeom>
              <a:avLst/>
              <a:gdLst/>
              <a:ahLst/>
              <a:cxnLst/>
              <a:rect l="l" t="t" r="r" b="b"/>
              <a:pathLst>
                <a:path w="1494978" h="428028">
                  <a:moveTo>
                    <a:pt x="1458796" y="428028"/>
                  </a:moveTo>
                  <a:lnTo>
                    <a:pt x="36181" y="428028"/>
                  </a:lnTo>
                  <a:cubicBezTo>
                    <a:pt x="26585" y="428028"/>
                    <a:pt x="17383" y="424216"/>
                    <a:pt x="10597" y="417431"/>
                  </a:cubicBezTo>
                  <a:cubicBezTo>
                    <a:pt x="3812" y="410646"/>
                    <a:pt x="0" y="401443"/>
                    <a:pt x="0" y="391847"/>
                  </a:cubicBezTo>
                  <a:lnTo>
                    <a:pt x="0" y="36181"/>
                  </a:lnTo>
                  <a:cubicBezTo>
                    <a:pt x="0" y="26585"/>
                    <a:pt x="3812" y="17383"/>
                    <a:pt x="10597" y="10597"/>
                  </a:cubicBezTo>
                  <a:cubicBezTo>
                    <a:pt x="17383" y="3812"/>
                    <a:pt x="26585" y="0"/>
                    <a:pt x="36181" y="0"/>
                  </a:cubicBezTo>
                  <a:lnTo>
                    <a:pt x="1458796" y="0"/>
                  </a:lnTo>
                  <a:cubicBezTo>
                    <a:pt x="1468392" y="0"/>
                    <a:pt x="1477595" y="3812"/>
                    <a:pt x="1484380" y="10597"/>
                  </a:cubicBezTo>
                  <a:cubicBezTo>
                    <a:pt x="1491166" y="17383"/>
                    <a:pt x="1494978" y="26585"/>
                    <a:pt x="1494978" y="36181"/>
                  </a:cubicBezTo>
                  <a:lnTo>
                    <a:pt x="1494978" y="391847"/>
                  </a:lnTo>
                  <a:cubicBezTo>
                    <a:pt x="1494978" y="401443"/>
                    <a:pt x="1491166" y="410646"/>
                    <a:pt x="1484380" y="417431"/>
                  </a:cubicBezTo>
                  <a:cubicBezTo>
                    <a:pt x="1477595" y="424216"/>
                    <a:pt x="1468392" y="428028"/>
                    <a:pt x="1458796" y="428028"/>
                  </a:cubicBezTo>
                  <a:close/>
                </a:path>
              </a:pathLst>
            </a:custGeom>
            <a:blipFill>
              <a:blip r:embed="rId2"/>
              <a:stretch>
                <a:fillRect t="-98316" r="-12249" b="-8200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07662" y="5546485"/>
            <a:ext cx="4730407" cy="131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3"/>
              </a:lnSpc>
            </a:pPr>
            <a:r>
              <a:rPr lang="en-US" sz="1838">
                <a:solidFill>
                  <a:srgbClr val="4E4E4E"/>
                </a:solidFill>
                <a:latin typeface="ITC Bauhaus Bold"/>
              </a:rPr>
              <a:t>Incumpla con la obligación de identificarse durantela difusión de su programación,</a:t>
            </a:r>
          </a:p>
          <a:p>
            <a:pPr algn="just">
              <a:lnSpc>
                <a:spcPts val="2573"/>
              </a:lnSpc>
            </a:pPr>
            <a:r>
              <a:rPr lang="en-US" sz="1838">
                <a:solidFill>
                  <a:srgbClr val="4E4E4E"/>
                </a:solidFill>
                <a:latin typeface="ITC Bauhaus Bold"/>
              </a:rPr>
              <a:t>prevista en el artículo4 de esta Ley.</a:t>
            </a:r>
          </a:p>
          <a:p>
            <a:pPr algn="just">
              <a:lnSpc>
                <a:spcPts val="2573"/>
              </a:lnSpc>
            </a:pPr>
            <a:endParaRPr lang="en-US" sz="1838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4841" y="9291041"/>
            <a:ext cx="13519885" cy="9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3"/>
              </a:lnSpc>
            </a:pPr>
            <a:r>
              <a:rPr lang="en-US" sz="1838">
                <a:solidFill>
                  <a:srgbClr val="4E4E4E"/>
                </a:solidFill>
                <a:latin typeface="ITC Bauhaus Bold"/>
              </a:rPr>
              <a:t>Cuando los prestadores de servicios de radio, televisión o difusión por suscripción reincidan en la infracción de los supuestos aquí previstos les serán incrementadas las multas enun cincuenta por ciento (50%).</a:t>
            </a:r>
          </a:p>
          <a:p>
            <a:pPr algn="just">
              <a:lnSpc>
                <a:spcPts val="2573"/>
              </a:lnSpc>
            </a:pPr>
            <a:endParaRPr lang="en-US" sz="1838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27971" y="7217017"/>
            <a:ext cx="5791606" cy="1253862"/>
            <a:chOff x="0" y="0"/>
            <a:chExt cx="1759310" cy="380884"/>
          </a:xfrm>
        </p:grpSpPr>
        <p:sp>
          <p:nvSpPr>
            <p:cNvPr id="16" name="Freeform 16"/>
            <p:cNvSpPr/>
            <p:nvPr/>
          </p:nvSpPr>
          <p:spPr>
            <a:xfrm flipH="1" flipV="1">
              <a:off x="0" y="0"/>
              <a:ext cx="1759310" cy="380884"/>
            </a:xfrm>
            <a:custGeom>
              <a:avLst/>
              <a:gdLst/>
              <a:ahLst/>
              <a:cxnLst/>
              <a:rect l="l" t="t" r="r" b="b"/>
              <a:pathLst>
                <a:path w="1759310" h="380884">
                  <a:moveTo>
                    <a:pt x="1728565" y="380884"/>
                  </a:moveTo>
                  <a:lnTo>
                    <a:pt x="30745" y="380884"/>
                  </a:lnTo>
                  <a:cubicBezTo>
                    <a:pt x="22591" y="380884"/>
                    <a:pt x="14771" y="377645"/>
                    <a:pt x="9005" y="371879"/>
                  </a:cubicBezTo>
                  <a:cubicBezTo>
                    <a:pt x="3239" y="366113"/>
                    <a:pt x="0" y="358293"/>
                    <a:pt x="0" y="350139"/>
                  </a:cubicBezTo>
                  <a:lnTo>
                    <a:pt x="0" y="30745"/>
                  </a:lnTo>
                  <a:cubicBezTo>
                    <a:pt x="0" y="22591"/>
                    <a:pt x="3239" y="14771"/>
                    <a:pt x="9005" y="9005"/>
                  </a:cubicBezTo>
                  <a:cubicBezTo>
                    <a:pt x="14771" y="3239"/>
                    <a:pt x="22591" y="0"/>
                    <a:pt x="30745" y="0"/>
                  </a:cubicBezTo>
                  <a:lnTo>
                    <a:pt x="1728565" y="0"/>
                  </a:lnTo>
                  <a:cubicBezTo>
                    <a:pt x="1736719" y="0"/>
                    <a:pt x="1744539" y="3239"/>
                    <a:pt x="1750305" y="9005"/>
                  </a:cubicBezTo>
                  <a:cubicBezTo>
                    <a:pt x="1756071" y="14771"/>
                    <a:pt x="1759310" y="22591"/>
                    <a:pt x="1759310" y="30745"/>
                  </a:cubicBezTo>
                  <a:lnTo>
                    <a:pt x="1759310" y="350139"/>
                  </a:lnTo>
                  <a:cubicBezTo>
                    <a:pt x="1759310" y="358293"/>
                    <a:pt x="1756071" y="366113"/>
                    <a:pt x="1750305" y="371879"/>
                  </a:cubicBezTo>
                  <a:cubicBezTo>
                    <a:pt x="1744539" y="377645"/>
                    <a:pt x="1736719" y="380884"/>
                    <a:pt x="1728565" y="380884"/>
                  </a:cubicBezTo>
                  <a:close/>
                </a:path>
              </a:pathLst>
            </a:custGeom>
            <a:blipFill>
              <a:blip r:embed="rId2"/>
              <a:stretch>
                <a:fillRect t="-146144" r="-12249" b="-124570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7230214"/>
            <a:ext cx="5556792" cy="9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3"/>
              </a:lnSpc>
            </a:pPr>
            <a:r>
              <a:rPr lang="en-US" sz="1838">
                <a:solidFill>
                  <a:srgbClr val="4E4E4E"/>
                </a:solidFill>
                <a:latin typeface="ITC Bauhaus Bold"/>
              </a:rPr>
              <a:t>Difunda mensajes discriminatorios, especialmente aquellos donde los niños, niñas y adolescentes sean objeto de burla, ridículoo desprecio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864326" y="7306414"/>
            <a:ext cx="5791606" cy="1466152"/>
            <a:chOff x="0" y="0"/>
            <a:chExt cx="1759310" cy="445372"/>
          </a:xfrm>
        </p:grpSpPr>
        <p:sp>
          <p:nvSpPr>
            <p:cNvPr id="19" name="Freeform 19"/>
            <p:cNvSpPr/>
            <p:nvPr/>
          </p:nvSpPr>
          <p:spPr>
            <a:xfrm flipH="1" flipV="1">
              <a:off x="0" y="0"/>
              <a:ext cx="1759310" cy="445372"/>
            </a:xfrm>
            <a:custGeom>
              <a:avLst/>
              <a:gdLst/>
              <a:ahLst/>
              <a:cxnLst/>
              <a:rect l="l" t="t" r="r" b="b"/>
              <a:pathLst>
                <a:path w="1759310" h="445372">
                  <a:moveTo>
                    <a:pt x="1728565" y="445372"/>
                  </a:moveTo>
                  <a:lnTo>
                    <a:pt x="30745" y="445372"/>
                  </a:lnTo>
                  <a:cubicBezTo>
                    <a:pt x="22591" y="445372"/>
                    <a:pt x="14771" y="442132"/>
                    <a:pt x="9005" y="436366"/>
                  </a:cubicBezTo>
                  <a:cubicBezTo>
                    <a:pt x="3239" y="430601"/>
                    <a:pt x="0" y="422780"/>
                    <a:pt x="0" y="414626"/>
                  </a:cubicBezTo>
                  <a:lnTo>
                    <a:pt x="0" y="30745"/>
                  </a:lnTo>
                  <a:cubicBezTo>
                    <a:pt x="0" y="22591"/>
                    <a:pt x="3239" y="14771"/>
                    <a:pt x="9005" y="9005"/>
                  </a:cubicBezTo>
                  <a:cubicBezTo>
                    <a:pt x="14771" y="3239"/>
                    <a:pt x="22591" y="0"/>
                    <a:pt x="30745" y="0"/>
                  </a:cubicBezTo>
                  <a:lnTo>
                    <a:pt x="1728565" y="0"/>
                  </a:lnTo>
                  <a:cubicBezTo>
                    <a:pt x="1736719" y="0"/>
                    <a:pt x="1744539" y="3239"/>
                    <a:pt x="1750305" y="9005"/>
                  </a:cubicBezTo>
                  <a:cubicBezTo>
                    <a:pt x="1756071" y="14771"/>
                    <a:pt x="1759310" y="22591"/>
                    <a:pt x="1759310" y="30745"/>
                  </a:cubicBezTo>
                  <a:lnTo>
                    <a:pt x="1759310" y="414626"/>
                  </a:lnTo>
                  <a:cubicBezTo>
                    <a:pt x="1759310" y="422780"/>
                    <a:pt x="1756071" y="430601"/>
                    <a:pt x="1750305" y="436366"/>
                  </a:cubicBezTo>
                  <a:cubicBezTo>
                    <a:pt x="1744539" y="442132"/>
                    <a:pt x="1736719" y="445372"/>
                    <a:pt x="1728565" y="445372"/>
                  </a:cubicBezTo>
                  <a:close/>
                </a:path>
              </a:pathLst>
            </a:custGeom>
            <a:blipFill>
              <a:blip r:embed="rId2"/>
              <a:stretch>
                <a:fillRect t="-117743" r="-12249" b="-99294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8024477" y="7351149"/>
            <a:ext cx="5471304" cy="131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3"/>
              </a:lnSpc>
            </a:pPr>
            <a:r>
              <a:rPr lang="en-US" sz="1838">
                <a:solidFill>
                  <a:srgbClr val="4E4E4E"/>
                </a:solidFill>
                <a:latin typeface="ITC Bauhaus Bold"/>
              </a:rPr>
              <a:t>Suministre al órganoo ente competente de forma dolosa, grabaciones, informaciones o documentos declarados falsos por sentencia definitivamente firme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4285" y="5534530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87412" y="5621045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4841" y="7230214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34783" y="7603579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27329" y="-11515792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4"/>
                </a:moveTo>
                <a:lnTo>
                  <a:pt x="0" y="13705264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4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29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9577" y="755159"/>
            <a:ext cx="9781538" cy="62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SUSPENSIÓN Y REVOCATORIA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4841" y="2348566"/>
            <a:ext cx="17714681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4E4E4E"/>
                </a:solidFill>
                <a:latin typeface="ITC Bauhaus Bold"/>
              </a:rPr>
              <a:t>Los sujetos de aplicación de esta Ley, serán sancionados con multa de hasta un diez por ciento (10%) de los ingresos brutos causados en el ejercicio fiscal inmediatamente anterior a aquel en el cual se cometió la infracción, y/o suspensión hasta por setentay dos horas continuas de sus transmisiones, cuando difundan mensajes que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3211" y="5038725"/>
            <a:ext cx="4851919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PROMUEVAN LA DISCRIMINACIÓN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14507838" y="5935734"/>
            <a:ext cx="3780162" cy="4351266"/>
          </a:xfrm>
          <a:custGeom>
            <a:avLst/>
            <a:gdLst/>
            <a:ahLst/>
            <a:cxnLst/>
            <a:rect l="l" t="t" r="r" b="b"/>
            <a:pathLst>
              <a:path w="3780162" h="4351266">
                <a:moveTo>
                  <a:pt x="0" y="0"/>
                </a:moveTo>
                <a:lnTo>
                  <a:pt x="3780162" y="0"/>
                </a:lnTo>
                <a:lnTo>
                  <a:pt x="3780162" y="4351266"/>
                </a:lnTo>
                <a:lnTo>
                  <a:pt x="0" y="435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87788" y="5038725"/>
            <a:ext cx="6027724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CONSTITUYAN PROPAGANDA DE GUERRA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63243" y="6364392"/>
            <a:ext cx="7847103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PROMUEVAN, HAGAN APOLOGÍAO INCITEN AL DELITO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7338" y="7693718"/>
            <a:ext cx="9878914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DESCONOZCAN LAS AUTORIDADES LEGÍTIMAMENTE CONSTITUIDAS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9952" y="8801965"/>
            <a:ext cx="14115512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En todo caso, corresponder· a la Consultoría Jurídica de la Comisión Nacionalde Telecomunicaciones, la sustanciación del expediente administrativo y regirán, supletoriamente, las normas sobre procedimientos previstasen la Ley Orgánica de Telecomunicaciones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102600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34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90026" y="705640"/>
            <a:ext cx="9781538" cy="170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DETERMINACIÓN Y EXCEPCIÓN DE SANCIONES</a:t>
            </a:r>
          </a:p>
          <a:p>
            <a:pPr algn="ctr">
              <a:lnSpc>
                <a:spcPts val="4252"/>
              </a:lnSpc>
            </a:pPr>
            <a:endParaRPr lang="en-US" sz="3865">
              <a:solidFill>
                <a:srgbClr val="393939"/>
              </a:solidFill>
              <a:latin typeface="ITC Bauhau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6608" y="2879113"/>
            <a:ext cx="178856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6"/>
              </a:lnSpc>
            </a:pPr>
            <a:r>
              <a:rPr lang="en-US" sz="3261">
                <a:solidFill>
                  <a:srgbClr val="4E4E4E"/>
                </a:solidFill>
                <a:latin typeface="ITC Bauhaus Bold"/>
              </a:rPr>
              <a:t>A los efectos de determinar las sanciones aplicables, de conformidad con esta Ley, se tendrá en cuenta: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841" y="8768359"/>
            <a:ext cx="17629566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 El prestador de servicio de radio o televisión durante la difusión de mensajes en vivo y directo, sólo ser· responsable de las infracciones previstas en la presente Ley o de su continuación, cuando la Administración demuestre en el procedimiento que aquel no actuó de forma diligente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55578" y="7703407"/>
            <a:ext cx="10918750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El reconocimiento de la infracciónantes o durante el curso del procedimiento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63356" y="5352438"/>
            <a:ext cx="8951880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La iniciativa propia para subsanar la situaciónde infracción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78550" y="6528657"/>
            <a:ext cx="4849094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Las reiteraciones y la reincidencia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901162" y="5738200"/>
            <a:ext cx="6958256" cy="2539764"/>
          </a:xfrm>
          <a:custGeom>
            <a:avLst/>
            <a:gdLst/>
            <a:ahLst/>
            <a:cxnLst/>
            <a:rect l="l" t="t" r="r" b="b"/>
            <a:pathLst>
              <a:path w="6958256" h="2539764">
                <a:moveTo>
                  <a:pt x="0" y="0"/>
                </a:moveTo>
                <a:lnTo>
                  <a:pt x="6958257" y="0"/>
                </a:lnTo>
                <a:lnTo>
                  <a:pt x="6958257" y="2539764"/>
                </a:lnTo>
                <a:lnTo>
                  <a:pt x="0" y="2539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5778" y="4343735"/>
            <a:ext cx="14778851" cy="17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Que el mensaje infractor haya sido difundido a través de un servicio de radio o televisión con fines de lucro o sin fines de lucro.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61287" flipH="1" flipV="1">
            <a:off x="-2469660" y="-5823932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4"/>
                </a:moveTo>
                <a:lnTo>
                  <a:pt x="0" y="13705264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4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56863" y="787548"/>
            <a:ext cx="4802437" cy="8711904"/>
          </a:xfrm>
          <a:custGeom>
            <a:avLst/>
            <a:gdLst/>
            <a:ahLst/>
            <a:cxnLst/>
            <a:rect l="l" t="t" r="r" b="b"/>
            <a:pathLst>
              <a:path w="4802437" h="8711904">
                <a:moveTo>
                  <a:pt x="0" y="0"/>
                </a:moveTo>
                <a:lnTo>
                  <a:pt x="4802437" y="0"/>
                </a:lnTo>
                <a:lnTo>
                  <a:pt x="4802437" y="8711904"/>
                </a:lnTo>
                <a:lnTo>
                  <a:pt x="0" y="8711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9412" y="3068475"/>
            <a:ext cx="10430671" cy="557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00"/>
              </a:lnSpc>
            </a:pPr>
            <a:r>
              <a:rPr lang="en-US" sz="10728">
                <a:solidFill>
                  <a:srgbClr val="393939"/>
                </a:solidFill>
                <a:latin typeface="ITC Bauhaus Bold"/>
              </a:rPr>
              <a:t>GRACIAS POR SU ATENCION!</a:t>
            </a:r>
          </a:p>
          <a:p>
            <a:pPr algn="just">
              <a:lnSpc>
                <a:spcPts val="18153"/>
              </a:lnSpc>
            </a:pPr>
            <a:endParaRPr lang="en-US" sz="10728">
              <a:solidFill>
                <a:srgbClr val="393939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26906">
            <a:off x="-9229487" y="-6950293"/>
            <a:ext cx="18458975" cy="15483184"/>
          </a:xfrm>
          <a:custGeom>
            <a:avLst/>
            <a:gdLst/>
            <a:ahLst/>
            <a:cxnLst/>
            <a:rect l="l" t="t" r="r" b="b"/>
            <a:pathLst>
              <a:path w="18458975" h="15483184">
                <a:moveTo>
                  <a:pt x="0" y="0"/>
                </a:moveTo>
                <a:lnTo>
                  <a:pt x="18458974" y="0"/>
                </a:lnTo>
                <a:lnTo>
                  <a:pt x="18458974" y="15483184"/>
                </a:lnTo>
                <a:lnTo>
                  <a:pt x="0" y="1548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56" r="-865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68" y="3671626"/>
            <a:ext cx="11484686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tiene por objeto establecer, en la difusión y recepción de mensajes, la responsabilidad social de los prestadores de los servicios de radio y televisión para fomentar el equilibrio democrático entre sus deberes, derechos e interesesa los fines de promover la justicia social y de contribuir con la formaciónde la ciudadanía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6648" y="424187"/>
            <a:ext cx="6660035" cy="217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DISPOSICIONES GENERALES</a:t>
            </a:r>
          </a:p>
        </p:txBody>
      </p:sp>
      <p:sp>
        <p:nvSpPr>
          <p:cNvPr id="5" name="Freeform 5"/>
          <p:cNvSpPr/>
          <p:nvPr/>
        </p:nvSpPr>
        <p:spPr>
          <a:xfrm rot="5400000" flipH="1">
            <a:off x="-705633" y="5164335"/>
            <a:ext cx="6272293" cy="4861027"/>
          </a:xfrm>
          <a:custGeom>
            <a:avLst/>
            <a:gdLst/>
            <a:ahLst/>
            <a:cxnLst/>
            <a:rect l="l" t="t" r="r" b="b"/>
            <a:pathLst>
              <a:path w="6272293" h="4861027">
                <a:moveTo>
                  <a:pt x="6272293" y="0"/>
                </a:moveTo>
                <a:lnTo>
                  <a:pt x="0" y="0"/>
                </a:lnTo>
                <a:lnTo>
                  <a:pt x="0" y="4861027"/>
                </a:lnTo>
                <a:lnTo>
                  <a:pt x="6272293" y="4861027"/>
                </a:lnTo>
                <a:lnTo>
                  <a:pt x="62722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77968" y="5970386"/>
            <a:ext cx="11484686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Las disposiciones de la presente Ley, se aplicana todo texto, imagen o sonido cuya difusión y recepción tengan lugar dentro del territorio de la República, y sea realizada a través de: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18277" y="7497621"/>
            <a:ext cx="2362470" cy="23624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 rot="-9901093">
              <a:off x="-44208" y="-44208"/>
              <a:ext cx="901217" cy="901217"/>
            </a:xfrm>
            <a:custGeom>
              <a:avLst/>
              <a:gdLst/>
              <a:ahLst/>
              <a:cxnLst/>
              <a:rect l="l" t="t" r="r" b="b"/>
              <a:pathLst>
                <a:path w="901217" h="901217">
                  <a:moveTo>
                    <a:pt x="555667" y="843194"/>
                  </a:moveTo>
                  <a:cubicBezTo>
                    <a:pt x="772486" y="785171"/>
                    <a:pt x="901216" y="562368"/>
                    <a:pt x="843194" y="345549"/>
                  </a:cubicBezTo>
                  <a:cubicBezTo>
                    <a:pt x="785171" y="128730"/>
                    <a:pt x="562368" y="0"/>
                    <a:pt x="345549" y="58022"/>
                  </a:cubicBezTo>
                  <a:cubicBezTo>
                    <a:pt x="128730" y="116045"/>
                    <a:pt x="0" y="338848"/>
                    <a:pt x="58022" y="555667"/>
                  </a:cubicBezTo>
                  <a:cubicBezTo>
                    <a:pt x="116045" y="772486"/>
                    <a:pt x="338848" y="901216"/>
                    <a:pt x="555667" y="843194"/>
                  </a:cubicBezTo>
                  <a:close/>
                </a:path>
              </a:pathLst>
            </a:custGeom>
            <a:blipFill>
              <a:blip r:embed="rId2"/>
              <a:stretch>
                <a:fillRect l="-60485" t="-65162" r="-176106" b="-7550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765281" y="8131868"/>
            <a:ext cx="2268461" cy="100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339">
                <a:solidFill>
                  <a:srgbClr val="393939"/>
                </a:solidFill>
                <a:latin typeface="ITC Bauhaus Bold"/>
              </a:rPr>
              <a:t>SERVICIOS DE RADIO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935907" y="7720303"/>
            <a:ext cx="2423102" cy="242310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 rot="-9901093">
              <a:off x="-44208" y="-44208"/>
              <a:ext cx="901217" cy="901217"/>
            </a:xfrm>
            <a:custGeom>
              <a:avLst/>
              <a:gdLst/>
              <a:ahLst/>
              <a:cxnLst/>
              <a:rect l="l" t="t" r="r" b="b"/>
              <a:pathLst>
                <a:path w="901217" h="901217">
                  <a:moveTo>
                    <a:pt x="555667" y="843194"/>
                  </a:moveTo>
                  <a:cubicBezTo>
                    <a:pt x="772486" y="785171"/>
                    <a:pt x="901216" y="562368"/>
                    <a:pt x="843194" y="345549"/>
                  </a:cubicBezTo>
                  <a:cubicBezTo>
                    <a:pt x="785171" y="128730"/>
                    <a:pt x="562368" y="0"/>
                    <a:pt x="345549" y="58022"/>
                  </a:cubicBezTo>
                  <a:cubicBezTo>
                    <a:pt x="128730" y="116045"/>
                    <a:pt x="0" y="338848"/>
                    <a:pt x="58022" y="555667"/>
                  </a:cubicBezTo>
                  <a:cubicBezTo>
                    <a:pt x="116045" y="772486"/>
                    <a:pt x="338848" y="901216"/>
                    <a:pt x="555667" y="843194"/>
                  </a:cubicBezTo>
                  <a:close/>
                </a:path>
              </a:pathLst>
            </a:custGeom>
            <a:blipFill>
              <a:blip r:embed="rId2"/>
              <a:stretch>
                <a:fillRect l="-60485" t="-65162" r="-176106" b="-7550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8842747" y="8526759"/>
            <a:ext cx="260942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SERVICIOS DE TELEVISION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71746" y="1312358"/>
            <a:ext cx="561198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5863" dirty="0" smtClean="0">
                <a:solidFill>
                  <a:srgbClr val="393939"/>
                </a:solidFill>
                <a:latin typeface="ITC Bauhaus Bold"/>
              </a:rPr>
              <a:t>ARTÍCULO </a:t>
            </a:r>
            <a:r>
              <a:rPr lang="en-US" sz="5863" dirty="0">
                <a:solidFill>
                  <a:srgbClr val="393939"/>
                </a:solidFill>
                <a:latin typeface="ITC Bauhau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46641" y="2225243"/>
            <a:ext cx="4262193" cy="100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339">
                <a:solidFill>
                  <a:srgbClr val="393939"/>
                </a:solidFill>
                <a:latin typeface="ITC Bauhaus Bold"/>
              </a:rPr>
              <a:t>OBJETIVO Y AMBITO DE APLICACION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214170" y="7127174"/>
            <a:ext cx="2423102" cy="242310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9901093">
              <a:off x="-44208" y="-44208"/>
              <a:ext cx="901217" cy="901217"/>
            </a:xfrm>
            <a:custGeom>
              <a:avLst/>
              <a:gdLst/>
              <a:ahLst/>
              <a:cxnLst/>
              <a:rect l="l" t="t" r="r" b="b"/>
              <a:pathLst>
                <a:path w="901217" h="901217">
                  <a:moveTo>
                    <a:pt x="555667" y="843194"/>
                  </a:moveTo>
                  <a:cubicBezTo>
                    <a:pt x="772486" y="785171"/>
                    <a:pt x="901216" y="562368"/>
                    <a:pt x="843194" y="345549"/>
                  </a:cubicBezTo>
                  <a:cubicBezTo>
                    <a:pt x="785171" y="128730"/>
                    <a:pt x="562368" y="0"/>
                    <a:pt x="345549" y="58022"/>
                  </a:cubicBezTo>
                  <a:cubicBezTo>
                    <a:pt x="128730" y="116045"/>
                    <a:pt x="0" y="338848"/>
                    <a:pt x="58022" y="555667"/>
                  </a:cubicBezTo>
                  <a:cubicBezTo>
                    <a:pt x="116045" y="772486"/>
                    <a:pt x="338848" y="901216"/>
                    <a:pt x="555667" y="843194"/>
                  </a:cubicBezTo>
                  <a:close/>
                </a:path>
              </a:pathLst>
            </a:custGeom>
            <a:blipFill>
              <a:blip r:embed="rId2"/>
              <a:stretch>
                <a:fillRect l="-60485" t="-65162" r="-176106" b="-7550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2277737" y="7774969"/>
            <a:ext cx="2295966" cy="114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600">
                <a:solidFill>
                  <a:srgbClr val="393939"/>
                </a:solidFill>
                <a:latin typeface="ITC Bauhaus Bold"/>
              </a:rPr>
              <a:t>SERVICIOS DE DIFUCION POR SUSCRIPCION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403520" y="7720303"/>
            <a:ext cx="2423102" cy="242310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 rot="-9901093">
              <a:off x="-44208" y="-44208"/>
              <a:ext cx="901217" cy="901217"/>
            </a:xfrm>
            <a:custGeom>
              <a:avLst/>
              <a:gdLst/>
              <a:ahLst/>
              <a:cxnLst/>
              <a:rect l="l" t="t" r="r" b="b"/>
              <a:pathLst>
                <a:path w="901217" h="901217">
                  <a:moveTo>
                    <a:pt x="555667" y="843194"/>
                  </a:moveTo>
                  <a:cubicBezTo>
                    <a:pt x="772486" y="785171"/>
                    <a:pt x="901216" y="562368"/>
                    <a:pt x="843194" y="345549"/>
                  </a:cubicBezTo>
                  <a:cubicBezTo>
                    <a:pt x="785171" y="128730"/>
                    <a:pt x="562368" y="0"/>
                    <a:pt x="345549" y="58022"/>
                  </a:cubicBezTo>
                  <a:cubicBezTo>
                    <a:pt x="128730" y="116045"/>
                    <a:pt x="0" y="338848"/>
                    <a:pt x="58022" y="555667"/>
                  </a:cubicBezTo>
                  <a:cubicBezTo>
                    <a:pt x="116045" y="772486"/>
                    <a:pt x="338848" y="901216"/>
                    <a:pt x="555667" y="843194"/>
                  </a:cubicBezTo>
                  <a:close/>
                </a:path>
              </a:pathLst>
            </a:custGeom>
            <a:blipFill>
              <a:blip r:embed="rId2"/>
              <a:stretch>
                <a:fillRect l="-60485" t="-65162" r="-176106" b="-75501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5175003" y="8493021"/>
            <a:ext cx="2880135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393939"/>
                </a:solidFill>
                <a:latin typeface="ITC Bauhaus Bold"/>
              </a:rPr>
              <a:t>MEDIOS ELECTRONICOS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01849">
            <a:off x="-8379336" y="-1913964"/>
            <a:ext cx="18816072" cy="9016975"/>
          </a:xfrm>
          <a:custGeom>
            <a:avLst/>
            <a:gdLst/>
            <a:ahLst/>
            <a:cxnLst/>
            <a:rect l="l" t="t" r="r" b="b"/>
            <a:pathLst>
              <a:path w="18816072" h="9016975">
                <a:moveTo>
                  <a:pt x="0" y="0"/>
                </a:moveTo>
                <a:lnTo>
                  <a:pt x="18816072" y="0"/>
                </a:lnTo>
                <a:lnTo>
                  <a:pt x="18816072" y="9016976"/>
                </a:lnTo>
                <a:lnTo>
                  <a:pt x="0" y="9016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652" b="-395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4432" y="246240"/>
            <a:ext cx="4850536" cy="217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OBJETIVOS GENERALES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08007" y="809372"/>
            <a:ext cx="561198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5863" dirty="0">
                <a:solidFill>
                  <a:srgbClr val="393939"/>
                </a:solidFill>
                <a:latin typeface="ITC Bauhaus Bold"/>
              </a:rPr>
              <a:t>ARTÍCULO </a:t>
            </a:r>
            <a:r>
              <a:rPr lang="en-US" sz="5863" dirty="0">
                <a:solidFill>
                  <a:srgbClr val="393939"/>
                </a:solidFill>
                <a:latin typeface="ITC Bauhaus Bold"/>
              </a:rPr>
              <a:t>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82901" y="1722258"/>
            <a:ext cx="4262193" cy="5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339">
                <a:solidFill>
                  <a:srgbClr val="393939"/>
                </a:solidFill>
                <a:latin typeface="ITC Bauhaus Bold"/>
              </a:rPr>
              <a:t>QUE BUSCA ESTA LEY?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958078" y="2963529"/>
            <a:ext cx="5014722" cy="2103771"/>
            <a:chOff x="0" y="0"/>
            <a:chExt cx="1116299" cy="592906"/>
          </a:xfrm>
        </p:grpSpPr>
        <p:sp>
          <p:nvSpPr>
            <p:cNvPr id="7" name="Freeform 7"/>
            <p:cNvSpPr/>
            <p:nvPr/>
          </p:nvSpPr>
          <p:spPr>
            <a:xfrm flipH="1" flipV="1">
              <a:off x="0" y="0"/>
              <a:ext cx="1116299" cy="592906"/>
            </a:xfrm>
            <a:custGeom>
              <a:avLst/>
              <a:gdLst/>
              <a:ahLst/>
              <a:cxnLst/>
              <a:rect l="l" t="t" r="r" b="b"/>
              <a:pathLst>
                <a:path w="1116299" h="592906">
                  <a:moveTo>
                    <a:pt x="1078374" y="592906"/>
                  </a:moveTo>
                  <a:lnTo>
                    <a:pt x="37925" y="592906"/>
                  </a:lnTo>
                  <a:cubicBezTo>
                    <a:pt x="16980" y="592906"/>
                    <a:pt x="0" y="575927"/>
                    <a:pt x="0" y="554981"/>
                  </a:cubicBezTo>
                  <a:lnTo>
                    <a:pt x="0" y="37925"/>
                  </a:lnTo>
                  <a:cubicBezTo>
                    <a:pt x="0" y="27867"/>
                    <a:pt x="3996" y="18220"/>
                    <a:pt x="11108" y="11108"/>
                  </a:cubicBezTo>
                  <a:cubicBezTo>
                    <a:pt x="18220" y="3996"/>
                    <a:pt x="27867" y="0"/>
                    <a:pt x="37925" y="0"/>
                  </a:cubicBezTo>
                  <a:lnTo>
                    <a:pt x="1078374" y="0"/>
                  </a:lnTo>
                  <a:cubicBezTo>
                    <a:pt x="1088432" y="0"/>
                    <a:pt x="1098078" y="3996"/>
                    <a:pt x="1105191" y="11108"/>
                  </a:cubicBezTo>
                  <a:cubicBezTo>
                    <a:pt x="1112303" y="18220"/>
                    <a:pt x="1116299" y="27867"/>
                    <a:pt x="1116299" y="37925"/>
                  </a:cubicBezTo>
                  <a:lnTo>
                    <a:pt x="1116299" y="554981"/>
                  </a:lnTo>
                  <a:cubicBezTo>
                    <a:pt x="1116299" y="565040"/>
                    <a:pt x="1112303" y="574686"/>
                    <a:pt x="1105191" y="581799"/>
                  </a:cubicBezTo>
                  <a:cubicBezTo>
                    <a:pt x="1098078" y="588911"/>
                    <a:pt x="1088432" y="592906"/>
                    <a:pt x="1078374" y="592906"/>
                  </a:cubicBezTo>
                  <a:close/>
                </a:path>
              </a:pathLst>
            </a:custGeom>
            <a:blipFill>
              <a:blip r:embed="rId2"/>
              <a:stretch>
                <a:fillRect t="-29950" r="-12249" b="-2115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047979" y="3064011"/>
            <a:ext cx="4848621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quiere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establecer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en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difusión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recepción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mensajes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responsabilidad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social de los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prestadores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los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servicios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radio 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televisión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para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fomentar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el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equilibrio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entre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sus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deberes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derechos</a:t>
            </a:r>
            <a:endParaRPr lang="en-US" sz="2000" dirty="0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048440" y="5630119"/>
            <a:ext cx="5248960" cy="1544323"/>
            <a:chOff x="0" y="0"/>
            <a:chExt cx="1300268" cy="405738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0" y="0"/>
              <a:ext cx="1300268" cy="405738"/>
            </a:xfrm>
            <a:custGeom>
              <a:avLst/>
              <a:gdLst/>
              <a:ahLst/>
              <a:cxnLst/>
              <a:rect l="l" t="t" r="r" b="b"/>
              <a:pathLst>
                <a:path w="1300268" h="405738">
                  <a:moveTo>
                    <a:pt x="1264289" y="405738"/>
                  </a:moveTo>
                  <a:lnTo>
                    <a:pt x="35979" y="405738"/>
                  </a:lnTo>
                  <a:cubicBezTo>
                    <a:pt x="16108" y="405738"/>
                    <a:pt x="0" y="389630"/>
                    <a:pt x="0" y="369759"/>
                  </a:cubicBezTo>
                  <a:lnTo>
                    <a:pt x="0" y="35979"/>
                  </a:lnTo>
                  <a:cubicBezTo>
                    <a:pt x="0" y="26437"/>
                    <a:pt x="3791" y="17285"/>
                    <a:pt x="10538" y="10538"/>
                  </a:cubicBezTo>
                  <a:cubicBezTo>
                    <a:pt x="17285" y="3791"/>
                    <a:pt x="26437" y="0"/>
                    <a:pt x="35979" y="0"/>
                  </a:cubicBezTo>
                  <a:lnTo>
                    <a:pt x="1264289" y="0"/>
                  </a:lnTo>
                  <a:cubicBezTo>
                    <a:pt x="1284160" y="0"/>
                    <a:pt x="1300268" y="16108"/>
                    <a:pt x="1300268" y="35979"/>
                  </a:cubicBezTo>
                  <a:lnTo>
                    <a:pt x="1300268" y="369759"/>
                  </a:lnTo>
                  <a:cubicBezTo>
                    <a:pt x="1300268" y="389630"/>
                    <a:pt x="1284160" y="405738"/>
                    <a:pt x="1264289" y="405738"/>
                  </a:cubicBezTo>
                  <a:close/>
                </a:path>
              </a:pathLst>
            </a:custGeom>
            <a:blipFill>
              <a:blip r:embed="rId2"/>
              <a:stretch>
                <a:fillRect t="-86086" r="-12249" b="-71118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2202884" y="5594644"/>
            <a:ext cx="5018315" cy="145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Procurar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las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facilidades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para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que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las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personas con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discapacidad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auditiva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puedan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disfrutar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en mayor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grado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difusión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mensajes</a:t>
            </a:r>
            <a:endParaRPr lang="en-US" sz="2000" dirty="0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890047" y="6118360"/>
            <a:ext cx="6082753" cy="2757645"/>
            <a:chOff x="0" y="0"/>
            <a:chExt cx="1406081" cy="691980"/>
          </a:xfrm>
        </p:grpSpPr>
        <p:sp>
          <p:nvSpPr>
            <p:cNvPr id="13" name="Freeform 13"/>
            <p:cNvSpPr/>
            <p:nvPr/>
          </p:nvSpPr>
          <p:spPr>
            <a:xfrm flipH="1" flipV="1">
              <a:off x="0" y="0"/>
              <a:ext cx="1406081" cy="691980"/>
            </a:xfrm>
            <a:custGeom>
              <a:avLst/>
              <a:gdLst/>
              <a:ahLst/>
              <a:cxnLst/>
              <a:rect l="l" t="t" r="r" b="b"/>
              <a:pathLst>
                <a:path w="1406081" h="691980">
                  <a:moveTo>
                    <a:pt x="1374304" y="691980"/>
                  </a:moveTo>
                  <a:lnTo>
                    <a:pt x="31778" y="691980"/>
                  </a:lnTo>
                  <a:cubicBezTo>
                    <a:pt x="14227" y="691980"/>
                    <a:pt x="0" y="677753"/>
                    <a:pt x="0" y="660203"/>
                  </a:cubicBezTo>
                  <a:lnTo>
                    <a:pt x="0" y="31778"/>
                  </a:lnTo>
                  <a:cubicBezTo>
                    <a:pt x="0" y="14227"/>
                    <a:pt x="14227" y="0"/>
                    <a:pt x="31778" y="0"/>
                  </a:cubicBezTo>
                  <a:lnTo>
                    <a:pt x="1374304" y="0"/>
                  </a:lnTo>
                  <a:cubicBezTo>
                    <a:pt x="1382732" y="0"/>
                    <a:pt x="1390814" y="3348"/>
                    <a:pt x="1396774" y="9307"/>
                  </a:cubicBezTo>
                  <a:cubicBezTo>
                    <a:pt x="1402733" y="15267"/>
                    <a:pt x="1406081" y="23350"/>
                    <a:pt x="1406081" y="31778"/>
                  </a:cubicBezTo>
                  <a:lnTo>
                    <a:pt x="1406081" y="660203"/>
                  </a:lnTo>
                  <a:cubicBezTo>
                    <a:pt x="1406081" y="668631"/>
                    <a:pt x="1402733" y="676714"/>
                    <a:pt x="1396774" y="682673"/>
                  </a:cubicBezTo>
                  <a:cubicBezTo>
                    <a:pt x="1390814" y="688632"/>
                    <a:pt x="1382732" y="691980"/>
                    <a:pt x="1374304" y="691980"/>
                  </a:cubicBezTo>
                  <a:close/>
                </a:path>
              </a:pathLst>
            </a:custGeom>
            <a:blipFill>
              <a:blip r:embed="rId2"/>
              <a:stretch>
                <a:fillRect t="-36286" r="-12249" b="-26796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5044492" y="6295502"/>
            <a:ext cx="5730430" cy="2141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Promover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el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efectivo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ejercicio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respeto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los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derechos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humanos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en particular, los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que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conciernen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a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protección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del honor,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vida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privada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intimidad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propia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imagen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confidencialidad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reputación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y al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acceso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una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información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oportuna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veraz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e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imparcial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, sin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censura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.</a:t>
            </a:r>
            <a:endParaRPr lang="en-US" sz="2000" dirty="0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048440" y="2963529"/>
            <a:ext cx="5037117" cy="1907056"/>
            <a:chOff x="0" y="0"/>
            <a:chExt cx="1566047" cy="592906"/>
          </a:xfrm>
        </p:grpSpPr>
        <p:sp>
          <p:nvSpPr>
            <p:cNvPr id="16" name="Freeform 16"/>
            <p:cNvSpPr/>
            <p:nvPr/>
          </p:nvSpPr>
          <p:spPr>
            <a:xfrm flipH="1" flipV="1">
              <a:off x="0" y="0"/>
              <a:ext cx="1566047" cy="592906"/>
            </a:xfrm>
            <a:custGeom>
              <a:avLst/>
              <a:gdLst/>
              <a:ahLst/>
              <a:cxnLst/>
              <a:rect l="l" t="t" r="r" b="b"/>
              <a:pathLst>
                <a:path w="1566047" h="592906">
                  <a:moveTo>
                    <a:pt x="1530697" y="592906"/>
                  </a:moveTo>
                  <a:lnTo>
                    <a:pt x="35350" y="592906"/>
                  </a:lnTo>
                  <a:cubicBezTo>
                    <a:pt x="25975" y="592906"/>
                    <a:pt x="16983" y="589182"/>
                    <a:pt x="10354" y="582553"/>
                  </a:cubicBezTo>
                  <a:cubicBezTo>
                    <a:pt x="3724" y="575923"/>
                    <a:pt x="0" y="566932"/>
                    <a:pt x="0" y="557556"/>
                  </a:cubicBezTo>
                  <a:lnTo>
                    <a:pt x="0" y="35350"/>
                  </a:lnTo>
                  <a:cubicBezTo>
                    <a:pt x="0" y="15827"/>
                    <a:pt x="15827" y="0"/>
                    <a:pt x="35350" y="0"/>
                  </a:cubicBezTo>
                  <a:lnTo>
                    <a:pt x="1530697" y="0"/>
                  </a:lnTo>
                  <a:cubicBezTo>
                    <a:pt x="1550220" y="0"/>
                    <a:pt x="1566047" y="15827"/>
                    <a:pt x="1566047" y="35350"/>
                  </a:cubicBezTo>
                  <a:lnTo>
                    <a:pt x="1566047" y="557556"/>
                  </a:lnTo>
                  <a:cubicBezTo>
                    <a:pt x="1566047" y="577080"/>
                    <a:pt x="1550220" y="592906"/>
                    <a:pt x="1530697" y="592906"/>
                  </a:cubicBezTo>
                  <a:close/>
                </a:path>
              </a:pathLst>
            </a:custGeom>
            <a:blipFill>
              <a:blip r:embed="rId2"/>
              <a:stretch>
                <a:fillRect t="-62161" r="-12249" b="-49825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2202885" y="3064011"/>
            <a:ext cx="4665431" cy="180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4E4E4E"/>
                </a:solidFill>
                <a:latin typeface="ITC Bauhaus Bold"/>
              </a:rPr>
              <a:t>Promover  la difusión  de producciones  nacionales  y producciones  nacionales independientes y fomentar el desarrollo de la industriaaudiovisual nacional.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1315774" y="5143500"/>
            <a:ext cx="4416783" cy="5486687"/>
          </a:xfrm>
          <a:custGeom>
            <a:avLst/>
            <a:gdLst/>
            <a:ahLst/>
            <a:cxnLst/>
            <a:rect l="l" t="t" r="r" b="b"/>
            <a:pathLst>
              <a:path w="4416783" h="5486687">
                <a:moveTo>
                  <a:pt x="0" y="0"/>
                </a:moveTo>
                <a:lnTo>
                  <a:pt x="4416783" y="0"/>
                </a:lnTo>
                <a:lnTo>
                  <a:pt x="4416783" y="5486687"/>
                </a:lnTo>
                <a:lnTo>
                  <a:pt x="0" y="5486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500344" y="2695123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01069" y="2695123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84608" y="5167563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01069" y="5067300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048440" y="7886843"/>
            <a:ext cx="5494703" cy="1726920"/>
            <a:chOff x="0" y="0"/>
            <a:chExt cx="1566047" cy="492190"/>
          </a:xfrm>
        </p:grpSpPr>
        <p:sp>
          <p:nvSpPr>
            <p:cNvPr id="24" name="Freeform 24"/>
            <p:cNvSpPr/>
            <p:nvPr/>
          </p:nvSpPr>
          <p:spPr>
            <a:xfrm flipH="1" flipV="1">
              <a:off x="0" y="0"/>
              <a:ext cx="1566047" cy="492190"/>
            </a:xfrm>
            <a:custGeom>
              <a:avLst/>
              <a:gdLst/>
              <a:ahLst/>
              <a:cxnLst/>
              <a:rect l="l" t="t" r="r" b="b"/>
              <a:pathLst>
                <a:path w="1566047" h="492190">
                  <a:moveTo>
                    <a:pt x="1533641" y="492190"/>
                  </a:moveTo>
                  <a:lnTo>
                    <a:pt x="32407" y="492190"/>
                  </a:lnTo>
                  <a:cubicBezTo>
                    <a:pt x="23812" y="492190"/>
                    <a:pt x="15569" y="488776"/>
                    <a:pt x="9492" y="482698"/>
                  </a:cubicBezTo>
                  <a:cubicBezTo>
                    <a:pt x="3414" y="476621"/>
                    <a:pt x="0" y="468378"/>
                    <a:pt x="0" y="459783"/>
                  </a:cubicBezTo>
                  <a:lnTo>
                    <a:pt x="0" y="32407"/>
                  </a:lnTo>
                  <a:cubicBezTo>
                    <a:pt x="0" y="14509"/>
                    <a:pt x="14509" y="0"/>
                    <a:pt x="32407" y="0"/>
                  </a:cubicBezTo>
                  <a:lnTo>
                    <a:pt x="1533641" y="0"/>
                  </a:lnTo>
                  <a:cubicBezTo>
                    <a:pt x="1551538" y="0"/>
                    <a:pt x="1566047" y="14509"/>
                    <a:pt x="1566047" y="32407"/>
                  </a:cubicBezTo>
                  <a:lnTo>
                    <a:pt x="1566047" y="459783"/>
                  </a:lnTo>
                  <a:cubicBezTo>
                    <a:pt x="1566047" y="477681"/>
                    <a:pt x="1551538" y="492190"/>
                    <a:pt x="1533641" y="492190"/>
                  </a:cubicBezTo>
                  <a:close/>
                </a:path>
              </a:pathLst>
            </a:custGeom>
            <a:blipFill>
              <a:blip r:embed="rId2"/>
              <a:stretch>
                <a:fillRect t="-85113" r="-12249" b="-70252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2202885" y="7925093"/>
            <a:ext cx="5246915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Promover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la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participación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activa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protagónica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ciudadanía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para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hacer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valer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sus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derechos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y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contribuir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al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logro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de los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objetivos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 err="1" smtClean="0">
                <a:solidFill>
                  <a:srgbClr val="4E4E4E"/>
                </a:solidFill>
                <a:latin typeface="ITC Bauhaus Bold"/>
              </a:rPr>
              <a:t>consagrados</a:t>
            </a:r>
            <a:r>
              <a:rPr lang="en-US" sz="2000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en la </a:t>
            </a:r>
            <a:r>
              <a:rPr lang="en-US" sz="2000" dirty="0" err="1">
                <a:solidFill>
                  <a:srgbClr val="4E4E4E"/>
                </a:solidFill>
                <a:latin typeface="ITC Bauhaus Bold"/>
              </a:rPr>
              <a:t>presente</a:t>
            </a:r>
            <a:r>
              <a:rPr lang="en-US" sz="2000" dirty="0">
                <a:solidFill>
                  <a:srgbClr val="4E4E4E"/>
                </a:solidFill>
                <a:latin typeface="ITC Bauhaus Bold"/>
              </a:rPr>
              <a:t> Ley.</a:t>
            </a:r>
          </a:p>
          <a:p>
            <a:pPr algn="just">
              <a:lnSpc>
                <a:spcPts val="2800"/>
              </a:lnSpc>
            </a:pPr>
            <a:endParaRPr lang="en-US" sz="2000" dirty="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401069" y="7264250"/>
            <a:ext cx="647371" cy="116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19"/>
              </a:lnSpc>
            </a:pPr>
            <a:r>
              <a:rPr lang="en-US" sz="7199">
                <a:solidFill>
                  <a:srgbClr val="393939"/>
                </a:solidFill>
                <a:latin typeface="ITC Bauhaus Bold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984585" y="-10418695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77625" y="886694"/>
            <a:ext cx="9781538" cy="170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IDIOMA, LENGUA, IDENTIFICACIÓN, INTENSIDAD DE AUDIO E HIMNO NACIONAL</a:t>
            </a:r>
          </a:p>
          <a:p>
            <a:pPr algn="ctr">
              <a:lnSpc>
                <a:spcPts val="4252"/>
              </a:lnSpc>
            </a:pPr>
            <a:endParaRPr lang="en-US" sz="3865">
              <a:solidFill>
                <a:srgbClr val="393939"/>
              </a:solidFill>
              <a:latin typeface="ITC Bauhau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4841" y="3646483"/>
            <a:ext cx="11753972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Los mensajesque se difundan a travésde los servicios de radio y televisión, serán en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idioma castellano, salvo: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0" y="5466897"/>
            <a:ext cx="3556834" cy="4820103"/>
          </a:xfrm>
          <a:custGeom>
            <a:avLst/>
            <a:gdLst/>
            <a:ahLst/>
            <a:cxnLst/>
            <a:rect l="l" t="t" r="r" b="b"/>
            <a:pathLst>
              <a:path w="3556834" h="4820103">
                <a:moveTo>
                  <a:pt x="3556834" y="0"/>
                </a:moveTo>
                <a:lnTo>
                  <a:pt x="0" y="0"/>
                </a:lnTo>
                <a:lnTo>
                  <a:pt x="0" y="4820103"/>
                </a:lnTo>
                <a:lnTo>
                  <a:pt x="3556834" y="4820103"/>
                </a:lnTo>
                <a:lnTo>
                  <a:pt x="355683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67014" y="4810493"/>
            <a:ext cx="14560832" cy="17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1. Cuando se trate de programas en vivo y directo, culturales y educativos; informativos; de opinión; recreativos o deportivos; y mixtos que estén en idiomas extranjeros y se utilicela traducción simultánea oral al castellano.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68394" y="6723226"/>
            <a:ext cx="6268485" cy="91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3. Cuando se mencionen marcas comerciales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32090" y="6473554"/>
            <a:ext cx="5484844" cy="91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2. Cuando se trate de obras musicales.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13452" y="8073115"/>
            <a:ext cx="12922310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En el caso de los prestadores de servicios de radio y televisión ubicados en los espacios fronterizos terrestres, insulares y marítimos deberán difundir el Himno Nacional, al menos, tres veces al día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941841" y="-11293238"/>
            <a:ext cx="21239250" cy="14243158"/>
          </a:xfrm>
          <a:custGeom>
            <a:avLst/>
            <a:gdLst/>
            <a:ahLst/>
            <a:cxnLst/>
            <a:rect l="l" t="t" r="r" b="b"/>
            <a:pathLst>
              <a:path w="21239250" h="14243158">
                <a:moveTo>
                  <a:pt x="21239250" y="14243158"/>
                </a:moveTo>
                <a:lnTo>
                  <a:pt x="0" y="14243158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4243158"/>
                </a:lnTo>
                <a:close/>
              </a:path>
            </a:pathLst>
          </a:custGeom>
          <a:blipFill>
            <a:blip r:embed="rId2"/>
            <a:stretch>
              <a:fillRect t="-11434" r="-12249" b="-82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4841" y="6750272"/>
            <a:ext cx="2675309" cy="3502859"/>
          </a:xfrm>
          <a:custGeom>
            <a:avLst/>
            <a:gdLst/>
            <a:ahLst/>
            <a:cxnLst/>
            <a:rect l="l" t="t" r="r" b="b"/>
            <a:pathLst>
              <a:path w="2675309" h="3502859">
                <a:moveTo>
                  <a:pt x="0" y="0"/>
                </a:moveTo>
                <a:lnTo>
                  <a:pt x="2675308" y="0"/>
                </a:lnTo>
                <a:lnTo>
                  <a:pt x="2675308" y="3502860"/>
                </a:lnTo>
                <a:lnTo>
                  <a:pt x="0" y="350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5538" y="4083395"/>
            <a:ext cx="5039692" cy="2148160"/>
            <a:chOff x="0" y="0"/>
            <a:chExt cx="1483709" cy="632429"/>
          </a:xfrm>
        </p:grpSpPr>
        <p:sp>
          <p:nvSpPr>
            <p:cNvPr id="5" name="Freeform 5"/>
            <p:cNvSpPr/>
            <p:nvPr/>
          </p:nvSpPr>
          <p:spPr>
            <a:xfrm flipH="1" flipV="1">
              <a:off x="0" y="0"/>
              <a:ext cx="1483709" cy="632429"/>
            </a:xfrm>
            <a:custGeom>
              <a:avLst/>
              <a:gdLst/>
              <a:ahLst/>
              <a:cxnLst/>
              <a:rect l="l" t="t" r="r" b="b"/>
              <a:pathLst>
                <a:path w="1483709" h="632429">
                  <a:moveTo>
                    <a:pt x="1448377" y="632429"/>
                  </a:moveTo>
                  <a:lnTo>
                    <a:pt x="35332" y="632429"/>
                  </a:lnTo>
                  <a:cubicBezTo>
                    <a:pt x="25962" y="632429"/>
                    <a:pt x="16975" y="628706"/>
                    <a:pt x="10349" y="622080"/>
                  </a:cubicBezTo>
                  <a:cubicBezTo>
                    <a:pt x="3722" y="615454"/>
                    <a:pt x="0" y="606467"/>
                    <a:pt x="0" y="597096"/>
                  </a:cubicBezTo>
                  <a:lnTo>
                    <a:pt x="0" y="35332"/>
                  </a:lnTo>
                  <a:cubicBezTo>
                    <a:pt x="0" y="25962"/>
                    <a:pt x="3722" y="16975"/>
                    <a:pt x="10349" y="10349"/>
                  </a:cubicBezTo>
                  <a:cubicBezTo>
                    <a:pt x="16975" y="3722"/>
                    <a:pt x="25962" y="0"/>
                    <a:pt x="35332" y="0"/>
                  </a:cubicBezTo>
                  <a:lnTo>
                    <a:pt x="1448377" y="0"/>
                  </a:lnTo>
                  <a:cubicBezTo>
                    <a:pt x="1467891" y="0"/>
                    <a:pt x="1483709" y="15819"/>
                    <a:pt x="1483709" y="35332"/>
                  </a:cubicBezTo>
                  <a:lnTo>
                    <a:pt x="1483709" y="597096"/>
                  </a:lnTo>
                  <a:cubicBezTo>
                    <a:pt x="1483709" y="606467"/>
                    <a:pt x="1479987" y="615454"/>
                    <a:pt x="1473361" y="622080"/>
                  </a:cubicBezTo>
                  <a:cubicBezTo>
                    <a:pt x="1466735" y="628706"/>
                    <a:pt x="1457748" y="632429"/>
                    <a:pt x="1448377" y="632429"/>
                  </a:cubicBezTo>
                  <a:close/>
                </a:path>
              </a:pathLst>
            </a:custGeom>
            <a:blipFill>
              <a:blip r:embed="rId2"/>
              <a:stretch>
                <a:fillRect t="-49624" r="-12249" b="-3866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27513" y="933618"/>
            <a:ext cx="9781538" cy="152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>
                <a:solidFill>
                  <a:srgbClr val="393939"/>
                </a:solidFill>
                <a:latin typeface="ITC Bauhaus Bold"/>
              </a:rPr>
              <a:t>TIPOS DE PROGRAMAS</a:t>
            </a:r>
          </a:p>
          <a:p>
            <a:pPr algn="ctr">
              <a:lnSpc>
                <a:spcPts val="5500"/>
              </a:lnSpc>
            </a:pPr>
            <a:endParaRPr lang="en-US" sz="5000">
              <a:solidFill>
                <a:srgbClr val="393939"/>
              </a:solidFill>
              <a:latin typeface="ITC Bauhau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8503" y="4182689"/>
            <a:ext cx="4273763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aquel dirigido a la formación integral de los usuarios y usuarias en los más altos valores del humanismo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6478" y="3159470"/>
            <a:ext cx="439578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PROGRAMA CULTURAL Y EDUCATIVO: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41371" y="3359318"/>
            <a:ext cx="280000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PROGRAMA INFORMATIVO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5230" y="6367089"/>
            <a:ext cx="275726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PROGRAMA DE OPINION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45618" y="6917134"/>
            <a:ext cx="285700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PROGRAMA MIXTO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263819" y="4328370"/>
            <a:ext cx="8345233" cy="1767831"/>
            <a:chOff x="0" y="0"/>
            <a:chExt cx="2456876" cy="520458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456876" cy="520458"/>
            </a:xfrm>
            <a:custGeom>
              <a:avLst/>
              <a:gdLst/>
              <a:ahLst/>
              <a:cxnLst/>
              <a:rect l="l" t="t" r="r" b="b"/>
              <a:pathLst>
                <a:path w="2456876" h="520458">
                  <a:moveTo>
                    <a:pt x="2435539" y="520458"/>
                  </a:moveTo>
                  <a:lnTo>
                    <a:pt x="21337" y="520458"/>
                  </a:lnTo>
                  <a:cubicBezTo>
                    <a:pt x="15678" y="520458"/>
                    <a:pt x="10251" y="518210"/>
                    <a:pt x="6250" y="514208"/>
                  </a:cubicBezTo>
                  <a:cubicBezTo>
                    <a:pt x="2248" y="510207"/>
                    <a:pt x="0" y="504780"/>
                    <a:pt x="0" y="499121"/>
                  </a:cubicBezTo>
                  <a:lnTo>
                    <a:pt x="0" y="21337"/>
                  </a:lnTo>
                  <a:cubicBezTo>
                    <a:pt x="0" y="9553"/>
                    <a:pt x="9553" y="0"/>
                    <a:pt x="21337" y="0"/>
                  </a:cubicBezTo>
                  <a:lnTo>
                    <a:pt x="2435539" y="0"/>
                  </a:lnTo>
                  <a:cubicBezTo>
                    <a:pt x="2441198" y="0"/>
                    <a:pt x="2446625" y="2248"/>
                    <a:pt x="2450627" y="6250"/>
                  </a:cubicBezTo>
                  <a:cubicBezTo>
                    <a:pt x="2454628" y="10251"/>
                    <a:pt x="2456876" y="15678"/>
                    <a:pt x="2456876" y="21337"/>
                  </a:cubicBezTo>
                  <a:lnTo>
                    <a:pt x="2456876" y="499121"/>
                  </a:lnTo>
                  <a:cubicBezTo>
                    <a:pt x="2456876" y="510905"/>
                    <a:pt x="2447323" y="520458"/>
                    <a:pt x="2435539" y="520458"/>
                  </a:cubicBezTo>
                  <a:close/>
                </a:path>
              </a:pathLst>
            </a:custGeom>
            <a:blipFill>
              <a:blip r:embed="rId2"/>
              <a:stretch>
                <a:fillRect t="-150458" r="-12249" b="-12841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421898" y="4368695"/>
            <a:ext cx="7838954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cuando se difunde información sobre personas o acontecimientos locales, nacionales e internacionales de manera imparcial, veraz y oportuna.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3961482" y="7291014"/>
            <a:ext cx="6774868" cy="2564970"/>
            <a:chOff x="0" y="0"/>
            <a:chExt cx="1566047" cy="592906"/>
          </a:xfrm>
        </p:grpSpPr>
        <p:sp>
          <p:nvSpPr>
            <p:cNvPr id="17" name="Freeform 17"/>
            <p:cNvSpPr/>
            <p:nvPr/>
          </p:nvSpPr>
          <p:spPr>
            <a:xfrm flipH="1" flipV="1">
              <a:off x="0" y="0"/>
              <a:ext cx="1566047" cy="592906"/>
            </a:xfrm>
            <a:custGeom>
              <a:avLst/>
              <a:gdLst/>
              <a:ahLst/>
              <a:cxnLst/>
              <a:rect l="l" t="t" r="r" b="b"/>
              <a:pathLst>
                <a:path w="1566047" h="592906">
                  <a:moveTo>
                    <a:pt x="1539764" y="592906"/>
                  </a:moveTo>
                  <a:lnTo>
                    <a:pt x="26283" y="592906"/>
                  </a:lnTo>
                  <a:cubicBezTo>
                    <a:pt x="19312" y="592906"/>
                    <a:pt x="12627" y="590137"/>
                    <a:pt x="7698" y="585208"/>
                  </a:cubicBezTo>
                  <a:cubicBezTo>
                    <a:pt x="2769" y="580279"/>
                    <a:pt x="0" y="573594"/>
                    <a:pt x="0" y="566623"/>
                  </a:cubicBezTo>
                  <a:lnTo>
                    <a:pt x="0" y="26283"/>
                  </a:lnTo>
                  <a:cubicBezTo>
                    <a:pt x="0" y="11767"/>
                    <a:pt x="11767" y="0"/>
                    <a:pt x="26283" y="0"/>
                  </a:cubicBezTo>
                  <a:lnTo>
                    <a:pt x="1539764" y="0"/>
                  </a:lnTo>
                  <a:cubicBezTo>
                    <a:pt x="1554280" y="0"/>
                    <a:pt x="1566047" y="11767"/>
                    <a:pt x="1566047" y="26283"/>
                  </a:cubicBezTo>
                  <a:lnTo>
                    <a:pt x="1566047" y="566623"/>
                  </a:lnTo>
                  <a:cubicBezTo>
                    <a:pt x="1566047" y="581139"/>
                    <a:pt x="1554280" y="592906"/>
                    <a:pt x="1539764" y="592906"/>
                  </a:cubicBezTo>
                  <a:close/>
                </a:path>
              </a:pathLst>
            </a:custGeom>
            <a:blipFill>
              <a:blip r:embed="rId2"/>
              <a:stretch>
                <a:fillRect t="-62161" r="-12249" b="-4982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4208214" y="7445274"/>
            <a:ext cx="6171936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dirigido a dar a conocer pensamientos, ideas, opiniones, criterios o juiciosde valor sobre personas, instituciones públicas o privadas,temas o acontecimientos locales, nacionales e internacionales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236963" y="7841059"/>
            <a:ext cx="5239164" cy="1655366"/>
            <a:chOff x="0" y="0"/>
            <a:chExt cx="1542435" cy="487348"/>
          </a:xfrm>
        </p:grpSpPr>
        <p:sp>
          <p:nvSpPr>
            <p:cNvPr id="20" name="Freeform 20"/>
            <p:cNvSpPr/>
            <p:nvPr/>
          </p:nvSpPr>
          <p:spPr>
            <a:xfrm flipH="1" flipV="1">
              <a:off x="0" y="0"/>
              <a:ext cx="1542435" cy="487348"/>
            </a:xfrm>
            <a:custGeom>
              <a:avLst/>
              <a:gdLst/>
              <a:ahLst/>
              <a:cxnLst/>
              <a:rect l="l" t="t" r="r" b="b"/>
              <a:pathLst>
                <a:path w="1542435" h="487348">
                  <a:moveTo>
                    <a:pt x="1508448" y="487348"/>
                  </a:moveTo>
                  <a:lnTo>
                    <a:pt x="33987" y="487348"/>
                  </a:lnTo>
                  <a:cubicBezTo>
                    <a:pt x="15217" y="487348"/>
                    <a:pt x="0" y="472131"/>
                    <a:pt x="0" y="453361"/>
                  </a:cubicBezTo>
                  <a:lnTo>
                    <a:pt x="0" y="33987"/>
                  </a:lnTo>
                  <a:cubicBezTo>
                    <a:pt x="0" y="15217"/>
                    <a:pt x="15217" y="0"/>
                    <a:pt x="33987" y="0"/>
                  </a:cubicBezTo>
                  <a:lnTo>
                    <a:pt x="1508448" y="0"/>
                  </a:lnTo>
                  <a:cubicBezTo>
                    <a:pt x="1527218" y="0"/>
                    <a:pt x="1542435" y="15217"/>
                    <a:pt x="1542435" y="33987"/>
                  </a:cubicBezTo>
                  <a:lnTo>
                    <a:pt x="1542435" y="453361"/>
                  </a:lnTo>
                  <a:cubicBezTo>
                    <a:pt x="1542435" y="472131"/>
                    <a:pt x="1527218" y="487348"/>
                    <a:pt x="1508448" y="487348"/>
                  </a:cubicBezTo>
                  <a:close/>
                </a:path>
              </a:pathLst>
            </a:custGeom>
            <a:blipFill>
              <a:blip r:embed="rId2"/>
              <a:stretch>
                <a:fillRect t="-84398" r="-12249" b="-69616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2436435" y="7912670"/>
            <a:ext cx="4875367" cy="17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el que combine cualquiera de los tipos de programas anteriormente enumerados.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141313" y="-11359064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4"/>
                </a:moveTo>
                <a:lnTo>
                  <a:pt x="0" y="13705264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4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0221" y="7364316"/>
            <a:ext cx="2657779" cy="2819925"/>
          </a:xfrm>
          <a:custGeom>
            <a:avLst/>
            <a:gdLst/>
            <a:ahLst/>
            <a:cxnLst/>
            <a:rect l="l" t="t" r="r" b="b"/>
            <a:pathLst>
              <a:path w="2657779" h="2819925">
                <a:moveTo>
                  <a:pt x="0" y="0"/>
                </a:moveTo>
                <a:lnTo>
                  <a:pt x="2657779" y="0"/>
                </a:lnTo>
                <a:lnTo>
                  <a:pt x="2657779" y="2819925"/>
                </a:lnTo>
                <a:lnTo>
                  <a:pt x="0" y="2819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7625" y="832315"/>
            <a:ext cx="10421289" cy="77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3"/>
              </a:lnSpc>
            </a:pPr>
            <a:r>
              <a:rPr lang="en-US" sz="4794">
                <a:solidFill>
                  <a:srgbClr val="393939"/>
                </a:solidFill>
                <a:latin typeface="ITC Bauhaus Bold"/>
              </a:rPr>
              <a:t>ELEMENTOS CLASIFICADOS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4409" y="2549386"/>
            <a:ext cx="15099182" cy="91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A los efectos de esta Ley, se definenlos siguientes elementos clasificados: lenguaje, salud, sexo y violencia.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439" y="4382486"/>
            <a:ext cx="4783216" cy="245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5"/>
              </a:lnSpc>
            </a:pPr>
            <a:r>
              <a:rPr lang="en-US" sz="2267">
                <a:solidFill>
                  <a:srgbClr val="4E4E4E"/>
                </a:solidFill>
                <a:latin typeface="ITC Bauhaus Bold"/>
              </a:rPr>
              <a:t>Textos, imágenes o sonidos de uso común, que pueden ser presenciados por niños, niñas y adolescentes sin que se requiera la orientación de madres, padres, representantes o responsables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4409" y="3896047"/>
            <a:ext cx="21873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TIPO 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57953" y="7088091"/>
            <a:ext cx="21873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TIPO 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84640" y="3896047"/>
            <a:ext cx="21873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TIPO 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529" y="7564341"/>
            <a:ext cx="5350152" cy="247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8"/>
              </a:lnSpc>
            </a:pPr>
            <a:r>
              <a:rPr lang="en-US" sz="2749">
                <a:solidFill>
                  <a:srgbClr val="4E4E4E"/>
                </a:solidFill>
                <a:latin typeface="ITC Bauhaus Bold"/>
              </a:rPr>
              <a:t>Textos, imágenes o sonidos que, en su uso común, tengan un carácters obsceno, que constituyan imprecaciones, que describan, representen o aludan,sin finalidad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7625" y="4582430"/>
            <a:ext cx="5071720" cy="20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</a:pPr>
            <a:r>
              <a:rPr lang="en-US" sz="2295">
                <a:solidFill>
                  <a:srgbClr val="4E4E4E"/>
                </a:solidFill>
                <a:latin typeface="ITC Bauhaus Bold"/>
              </a:rPr>
              <a:t>Textos, imágenes o sonidosque, en su uso común, tengan carácter obsceno, que constituyan imprecaciones, que describan, representen o aludan, sin finalidad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77917" y="7088091"/>
            <a:ext cx="21873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TIPO 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42877" y="3972911"/>
            <a:ext cx="218734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393939"/>
                </a:solidFill>
                <a:latin typeface="ITC Bauhaus Bold"/>
              </a:rPr>
              <a:t>TIPO 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84640" y="7485481"/>
            <a:ext cx="7173899" cy="255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8"/>
              </a:lnSpc>
            </a:pPr>
            <a:r>
              <a:rPr lang="en-US" sz="2049">
                <a:solidFill>
                  <a:srgbClr val="4E4E4E"/>
                </a:solidFill>
                <a:latin typeface="ITC Bauhaus Bold"/>
              </a:rPr>
              <a:t>Textos, imágenes o sonidos, sobre desnudez sin finalidad educativa, en las cuales no se aludan o muestrenlos órganos genitales; actos o prácticassexuales dramatizados, en los cuales no se muestren los órganos genitales; mensajes sexuales explícitos; o dramatización de actos o conductas sexualesque constituyan hechos punibles, de conformidad con la Ley.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7060" y="4757706"/>
            <a:ext cx="5180208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4E4E4E"/>
                </a:solidFill>
                <a:latin typeface="ITC Bauhaus Bold"/>
              </a:rPr>
              <a:t>Textos, imágenes o descripciones gráficas que presentenviolencia real o dramatizada, o sus consecuencias de forma explícitay detallada; violenciafísica, psicológica o verbal entre las personas que integran una familia contra niños, niñas y adolescentes o contra la mujer; violencia sexual, la violencia como tema centralo un recurso de impacto reiterado; o que presenten, promuevan, hagan apología o inciten al suicidioo a lesionar su propia integridadpersonal o salud personal.</a:t>
            </a:r>
          </a:p>
          <a:p>
            <a:pPr algn="just">
              <a:lnSpc>
                <a:spcPts val="2100"/>
              </a:lnSpc>
            </a:pPr>
            <a:endParaRPr lang="en-US" sz="1500">
              <a:solidFill>
                <a:srgbClr val="4E4E4E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102600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7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9577" y="755159"/>
            <a:ext cx="9781538" cy="116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TIPOS, BLOQUES DE HORARIOS Y RESTRICCIONES POR HORARIO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6608" y="2879113"/>
            <a:ext cx="1533526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6"/>
              </a:lnSpc>
            </a:pPr>
            <a:r>
              <a:rPr lang="en-US" sz="3261">
                <a:solidFill>
                  <a:srgbClr val="4E4E4E"/>
                </a:solidFill>
                <a:latin typeface="ITC Bauhaus Bold"/>
              </a:rPr>
              <a:t>A los efectos de esta Ley se establecen los siguientes tipos y bloquesde horarios:</a:t>
            </a:r>
          </a:p>
          <a:p>
            <a:pPr algn="just">
              <a:lnSpc>
                <a:spcPts val="4566"/>
              </a:lnSpc>
            </a:pPr>
            <a:endParaRPr lang="en-US" sz="3261">
              <a:solidFill>
                <a:srgbClr val="4E4E4E"/>
              </a:solidFill>
              <a:latin typeface="ITC Bauhau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26673" y="5869585"/>
            <a:ext cx="5396921" cy="2683482"/>
            <a:chOff x="0" y="0"/>
            <a:chExt cx="1271917" cy="632429"/>
          </a:xfrm>
        </p:grpSpPr>
        <p:sp>
          <p:nvSpPr>
            <p:cNvPr id="7" name="Freeform 7"/>
            <p:cNvSpPr/>
            <p:nvPr/>
          </p:nvSpPr>
          <p:spPr>
            <a:xfrm flipH="1" flipV="1">
              <a:off x="0" y="0"/>
              <a:ext cx="1271917" cy="632429"/>
            </a:xfrm>
            <a:custGeom>
              <a:avLst/>
              <a:gdLst/>
              <a:ahLst/>
              <a:cxnLst/>
              <a:rect l="l" t="t" r="r" b="b"/>
              <a:pathLst>
                <a:path w="1271917" h="632429">
                  <a:moveTo>
                    <a:pt x="1238924" y="632429"/>
                  </a:moveTo>
                  <a:lnTo>
                    <a:pt x="32994" y="632429"/>
                  </a:lnTo>
                  <a:cubicBezTo>
                    <a:pt x="14772" y="632429"/>
                    <a:pt x="0" y="617657"/>
                    <a:pt x="0" y="599435"/>
                  </a:cubicBezTo>
                  <a:lnTo>
                    <a:pt x="0" y="32994"/>
                  </a:lnTo>
                  <a:cubicBezTo>
                    <a:pt x="0" y="14772"/>
                    <a:pt x="14772" y="0"/>
                    <a:pt x="32994" y="0"/>
                  </a:cubicBezTo>
                  <a:lnTo>
                    <a:pt x="1238924" y="0"/>
                  </a:lnTo>
                  <a:cubicBezTo>
                    <a:pt x="1257146" y="0"/>
                    <a:pt x="1271917" y="14772"/>
                    <a:pt x="1271917" y="32994"/>
                  </a:cubicBezTo>
                  <a:lnTo>
                    <a:pt x="1271917" y="599435"/>
                  </a:lnTo>
                  <a:cubicBezTo>
                    <a:pt x="1271917" y="617657"/>
                    <a:pt x="1257146" y="632429"/>
                    <a:pt x="1238924" y="632429"/>
                  </a:cubicBezTo>
                  <a:close/>
                </a:path>
              </a:pathLst>
            </a:custGeom>
            <a:blipFill>
              <a:blip r:embed="rId2"/>
              <a:stretch>
                <a:fillRect t="-35403" r="-12249" b="-2600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77118" y="5804771"/>
            <a:ext cx="4857931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 es aquel durante el cual sólo se podrá difundir, mensajes que puedan ser recibidos por todos los usuarios y usuarias, incluidosniños, niñas y adolescentes sin supervisión de sus representantes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9977" y="5263538"/>
            <a:ext cx="3803829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HORARIO TODO USUARIO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15240" y="4776071"/>
            <a:ext cx="4939956" cy="2148160"/>
            <a:chOff x="0" y="0"/>
            <a:chExt cx="1454347" cy="632429"/>
          </a:xfrm>
        </p:grpSpPr>
        <p:sp>
          <p:nvSpPr>
            <p:cNvPr id="11" name="Freeform 11"/>
            <p:cNvSpPr/>
            <p:nvPr/>
          </p:nvSpPr>
          <p:spPr>
            <a:xfrm flipH="1" flipV="1">
              <a:off x="0" y="0"/>
              <a:ext cx="1454347" cy="632429"/>
            </a:xfrm>
            <a:custGeom>
              <a:avLst/>
              <a:gdLst/>
              <a:ahLst/>
              <a:cxnLst/>
              <a:rect l="l" t="t" r="r" b="b"/>
              <a:pathLst>
                <a:path w="1454347" h="632429">
                  <a:moveTo>
                    <a:pt x="1418301" y="632429"/>
                  </a:moveTo>
                  <a:lnTo>
                    <a:pt x="36046" y="632429"/>
                  </a:lnTo>
                  <a:cubicBezTo>
                    <a:pt x="16138" y="632429"/>
                    <a:pt x="0" y="616290"/>
                    <a:pt x="0" y="596383"/>
                  </a:cubicBezTo>
                  <a:lnTo>
                    <a:pt x="0" y="36046"/>
                  </a:lnTo>
                  <a:cubicBezTo>
                    <a:pt x="0" y="26486"/>
                    <a:pt x="3798" y="17317"/>
                    <a:pt x="10557" y="10558"/>
                  </a:cubicBezTo>
                  <a:cubicBezTo>
                    <a:pt x="17317" y="3798"/>
                    <a:pt x="26486" y="0"/>
                    <a:pt x="36046" y="0"/>
                  </a:cubicBezTo>
                  <a:lnTo>
                    <a:pt x="1418301" y="0"/>
                  </a:lnTo>
                  <a:cubicBezTo>
                    <a:pt x="1438208" y="0"/>
                    <a:pt x="1454347" y="16138"/>
                    <a:pt x="1454347" y="36046"/>
                  </a:cubicBezTo>
                  <a:lnTo>
                    <a:pt x="1454347" y="596383"/>
                  </a:lnTo>
                  <a:cubicBezTo>
                    <a:pt x="1454347" y="616290"/>
                    <a:pt x="1438208" y="632429"/>
                    <a:pt x="1418301" y="632429"/>
                  </a:cubicBezTo>
                  <a:close/>
                </a:path>
              </a:pathLst>
            </a:custGeom>
            <a:blipFill>
              <a:blip r:embed="rId2"/>
              <a:stretch>
                <a:fillRect t="-47652" r="-12249" b="-3691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185394" y="4671296"/>
            <a:ext cx="4530227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es aquel durante el cual se podrá difundir mensajes que, de ser recibidos por niños, niñas y adolescentes, requieran de la supervisión de sus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77084" y="4130063"/>
            <a:ext cx="3546846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HORARIO SUPERVISADO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850546" y="6044345"/>
            <a:ext cx="5039692" cy="2710757"/>
            <a:chOff x="0" y="0"/>
            <a:chExt cx="1483709" cy="798060"/>
          </a:xfrm>
        </p:grpSpPr>
        <p:sp>
          <p:nvSpPr>
            <p:cNvPr id="15" name="Freeform 15"/>
            <p:cNvSpPr/>
            <p:nvPr/>
          </p:nvSpPr>
          <p:spPr>
            <a:xfrm flipH="1" flipV="1">
              <a:off x="0" y="0"/>
              <a:ext cx="1483709" cy="798060"/>
            </a:xfrm>
            <a:custGeom>
              <a:avLst/>
              <a:gdLst/>
              <a:ahLst/>
              <a:cxnLst/>
              <a:rect l="l" t="t" r="r" b="b"/>
              <a:pathLst>
                <a:path w="1483709" h="798060">
                  <a:moveTo>
                    <a:pt x="1448377" y="798060"/>
                  </a:moveTo>
                  <a:lnTo>
                    <a:pt x="35332" y="798060"/>
                  </a:lnTo>
                  <a:cubicBezTo>
                    <a:pt x="25962" y="798060"/>
                    <a:pt x="16975" y="794337"/>
                    <a:pt x="10349" y="787711"/>
                  </a:cubicBezTo>
                  <a:cubicBezTo>
                    <a:pt x="3722" y="781085"/>
                    <a:pt x="0" y="772098"/>
                    <a:pt x="0" y="762727"/>
                  </a:cubicBezTo>
                  <a:lnTo>
                    <a:pt x="0" y="35332"/>
                  </a:lnTo>
                  <a:cubicBezTo>
                    <a:pt x="0" y="15819"/>
                    <a:pt x="15819" y="0"/>
                    <a:pt x="35332" y="0"/>
                  </a:cubicBezTo>
                  <a:lnTo>
                    <a:pt x="1448377" y="0"/>
                  </a:lnTo>
                  <a:cubicBezTo>
                    <a:pt x="1467891" y="0"/>
                    <a:pt x="1483709" y="15819"/>
                    <a:pt x="1483709" y="35332"/>
                  </a:cubicBezTo>
                  <a:lnTo>
                    <a:pt x="1483709" y="762727"/>
                  </a:lnTo>
                  <a:cubicBezTo>
                    <a:pt x="1483709" y="772098"/>
                    <a:pt x="1479987" y="781085"/>
                    <a:pt x="1473361" y="787711"/>
                  </a:cubicBezTo>
                  <a:cubicBezTo>
                    <a:pt x="1466735" y="794337"/>
                    <a:pt x="1457748" y="798060"/>
                    <a:pt x="1448377" y="798060"/>
                  </a:cubicBezTo>
                  <a:close/>
                </a:path>
              </a:pathLst>
            </a:custGeom>
            <a:blipFill>
              <a:blip r:embed="rId2"/>
              <a:stretch>
                <a:fillRect t="-28947" r="-12249" b="-20264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3020118" y="6104008"/>
            <a:ext cx="4494473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es aquel durante el cual se podrá difundir mensajes que están dirigidos exclusivamente para personas adultas, mayores de dieciocho años de edad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926040" y="5543695"/>
            <a:ext cx="2682628" cy="50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ITC Bauhaus Bold"/>
              </a:rPr>
              <a:t>HORARIO ADULTO</a:t>
            </a:r>
          </a:p>
        </p:txBody>
      </p:sp>
      <p:sp>
        <p:nvSpPr>
          <p:cNvPr id="18" name="Freeform 18"/>
          <p:cNvSpPr/>
          <p:nvPr/>
        </p:nvSpPr>
        <p:spPr>
          <a:xfrm>
            <a:off x="7914239" y="7022093"/>
            <a:ext cx="2454122" cy="3264907"/>
          </a:xfrm>
          <a:custGeom>
            <a:avLst/>
            <a:gdLst/>
            <a:ahLst/>
            <a:cxnLst/>
            <a:rect l="l" t="t" r="r" b="b"/>
            <a:pathLst>
              <a:path w="2454122" h="3264907">
                <a:moveTo>
                  <a:pt x="0" y="0"/>
                </a:moveTo>
                <a:lnTo>
                  <a:pt x="2454122" y="0"/>
                </a:lnTo>
                <a:lnTo>
                  <a:pt x="2454122" y="3264907"/>
                </a:lnTo>
                <a:lnTo>
                  <a:pt x="0" y="32649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102600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9577" y="755159"/>
            <a:ext cx="9781538" cy="116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MODALIDADES DE ACCESO DEL ESTADO A ESPACIOSGRATUITOS Y OBLIGATORIOS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6608" y="2879113"/>
            <a:ext cx="1701269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6"/>
              </a:lnSpc>
            </a:pPr>
            <a:r>
              <a:rPr lang="en-US" sz="3261">
                <a:solidFill>
                  <a:srgbClr val="4E4E4E"/>
                </a:solidFill>
                <a:latin typeface="ITC Bauhaus Bold"/>
              </a:rPr>
              <a:t>El Estado podrá difundir sus mensajes a través de los servicios de radio y televisión. A</a:t>
            </a:r>
          </a:p>
          <a:p>
            <a:pPr algn="just">
              <a:lnSpc>
                <a:spcPts val="4566"/>
              </a:lnSpc>
            </a:pPr>
            <a:r>
              <a:rPr lang="en-US" sz="3261">
                <a:solidFill>
                  <a:srgbClr val="4E4E4E"/>
                </a:solidFill>
                <a:latin typeface="ITC Bauhaus Bold"/>
              </a:rPr>
              <a:t>tales fines, podrá ordenarlea los prestadores de estos servicios la transmisión gratuitade</a:t>
            </a:r>
          </a:p>
        </p:txBody>
      </p:sp>
      <p:sp>
        <p:nvSpPr>
          <p:cNvPr id="6" name="Freeform 6"/>
          <p:cNvSpPr/>
          <p:nvPr/>
        </p:nvSpPr>
        <p:spPr>
          <a:xfrm>
            <a:off x="14759103" y="6051105"/>
            <a:ext cx="3484024" cy="4235895"/>
          </a:xfrm>
          <a:custGeom>
            <a:avLst/>
            <a:gdLst/>
            <a:ahLst/>
            <a:cxnLst/>
            <a:rect l="l" t="t" r="r" b="b"/>
            <a:pathLst>
              <a:path w="3484024" h="4235895">
                <a:moveTo>
                  <a:pt x="0" y="0"/>
                </a:moveTo>
                <a:lnTo>
                  <a:pt x="3484024" y="0"/>
                </a:lnTo>
                <a:lnTo>
                  <a:pt x="3484024" y="4235895"/>
                </a:lnTo>
                <a:lnTo>
                  <a:pt x="0" y="4235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2809" y="5038725"/>
            <a:ext cx="6344737" cy="486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4E4E4E"/>
                </a:solidFill>
                <a:latin typeface="ITC Bauhaus Bold"/>
              </a:rPr>
              <a:t>1. Los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mensajes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previstos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en la Ley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Orgánica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Telecomunicaciones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. La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orden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transmisión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gratuita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obligatoria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mensajes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o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alocuciones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oficiales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podrá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ser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notificada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válidamente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, entre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otras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formas,mediante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la sola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difusión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del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mensaje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o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alocución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a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través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de los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serviciosde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radio o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televisión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administrados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por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 el </a:t>
            </a:r>
            <a:r>
              <a:rPr lang="en-US" sz="2500" dirty="0" err="1">
                <a:solidFill>
                  <a:srgbClr val="4E4E4E"/>
                </a:solidFill>
                <a:latin typeface="ITC Bauhaus Bold"/>
              </a:rPr>
              <a:t>EjecutivoNacional</a:t>
            </a:r>
            <a:r>
              <a:rPr lang="en-US" sz="2500" dirty="0">
                <a:solidFill>
                  <a:srgbClr val="4E4E4E"/>
                </a:solidFill>
                <a:latin typeface="ITC Bauhaus Bold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4E4E4E"/>
              </a:solidFill>
              <a:latin typeface="ITC Bauhaus Bold"/>
            </a:endParaRP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63383" y="5075824"/>
            <a:ext cx="6496287" cy="449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1"/>
              </a:lnSpc>
            </a:pPr>
            <a:r>
              <a:rPr lang="en-US" sz="2258" dirty="0">
                <a:solidFill>
                  <a:srgbClr val="4E4E4E"/>
                </a:solidFill>
                <a:latin typeface="ITC Bauhaus Bold"/>
              </a:rPr>
              <a:t>2. 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Mensajes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culturales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educativos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s-VE" sz="2258" dirty="0" err="1" smtClean="0">
                <a:solidFill>
                  <a:srgbClr val="4E4E4E"/>
                </a:solidFill>
                <a:latin typeface="ITC Bauhaus Bold"/>
              </a:rPr>
              <a:t>informátivos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o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preventivos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servicio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público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, los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cuales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no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excederán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en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su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totalidad,de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setenta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minutos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semanales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ni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de quince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minutos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diarios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. A los fines de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garantizar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el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acceso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a los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servicios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de radio y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televisión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el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órgano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rector del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Ejecutivo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Nacional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con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competencia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en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materia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para la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comunicación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y la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información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, </a:t>
            </a:r>
            <a:r>
              <a:rPr lang="en-US" sz="2258" dirty="0" err="1" smtClean="0">
                <a:solidFill>
                  <a:srgbClr val="4E4E4E"/>
                </a:solidFill>
                <a:latin typeface="ITC Bauhaus Bold"/>
              </a:rPr>
              <a:t>cederá</a:t>
            </a:r>
            <a:r>
              <a:rPr lang="en-US" sz="2258" dirty="0" smtClean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a los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usuarios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y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usuarias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diez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minutos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semanales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de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estos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espacios,de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</a:t>
            </a:r>
            <a:r>
              <a:rPr lang="en-US" sz="2258" dirty="0" err="1">
                <a:solidFill>
                  <a:srgbClr val="4E4E4E"/>
                </a:solidFill>
                <a:latin typeface="ITC Bauhaus Bold"/>
              </a:rPr>
              <a:t>conformidad</a:t>
            </a:r>
            <a:r>
              <a:rPr lang="en-US" sz="2258" dirty="0">
                <a:solidFill>
                  <a:srgbClr val="4E4E4E"/>
                </a:solidFill>
                <a:latin typeface="ITC Bauhaus Bold"/>
              </a:rPr>
              <a:t> con la ley.</a:t>
            </a:r>
          </a:p>
          <a:p>
            <a:pPr algn="just">
              <a:lnSpc>
                <a:spcPts val="3161"/>
              </a:lnSpc>
            </a:pPr>
            <a:endParaRPr lang="en-US" sz="2258" dirty="0">
              <a:solidFill>
                <a:srgbClr val="4E4E4E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013081" y="-11102600"/>
            <a:ext cx="21239250" cy="13705265"/>
          </a:xfrm>
          <a:custGeom>
            <a:avLst/>
            <a:gdLst/>
            <a:ahLst/>
            <a:cxnLst/>
            <a:rect l="l" t="t" r="r" b="b"/>
            <a:pathLst>
              <a:path w="21239250" h="13705265">
                <a:moveTo>
                  <a:pt x="21239250" y="13705265"/>
                </a:moveTo>
                <a:lnTo>
                  <a:pt x="0" y="13705265"/>
                </a:lnTo>
                <a:lnTo>
                  <a:pt x="0" y="0"/>
                </a:lnTo>
                <a:lnTo>
                  <a:pt x="21239250" y="0"/>
                </a:lnTo>
                <a:lnTo>
                  <a:pt x="21239250" y="13705265"/>
                </a:lnTo>
                <a:close/>
              </a:path>
            </a:pathLst>
          </a:custGeom>
          <a:blipFill>
            <a:blip r:embed="rId2"/>
            <a:stretch>
              <a:fillRect t="-15807" r="-12249" b="-85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841" y="305889"/>
            <a:ext cx="53142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7200" dirty="0">
                <a:solidFill>
                  <a:srgbClr val="393939"/>
                </a:solidFill>
                <a:latin typeface="ITC Bauhaus Bold"/>
              </a:rPr>
              <a:t>ARTÍCULO</a:t>
            </a:r>
            <a:r>
              <a:rPr lang="en-US" sz="7197" dirty="0" smtClean="0">
                <a:solidFill>
                  <a:srgbClr val="393939"/>
                </a:solidFill>
                <a:latin typeface="ITC Bauhaus Bold"/>
              </a:rPr>
              <a:t> </a:t>
            </a:r>
            <a:r>
              <a:rPr lang="en-US" sz="7197" dirty="0">
                <a:solidFill>
                  <a:srgbClr val="393939"/>
                </a:solidFill>
                <a:latin typeface="ITC Bauhaus Bold"/>
              </a:rPr>
              <a:t>18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9577" y="755159"/>
            <a:ext cx="9781538" cy="116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865">
                <a:solidFill>
                  <a:srgbClr val="393939"/>
                </a:solidFill>
                <a:latin typeface="ITC Bauhaus Bold"/>
              </a:rPr>
              <a:t>GARANTÍA PARA LA SELECCIÓN Y RECEPCIÓN RESPONSABLE DE LOS PROGRAMAS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5104" y="2730525"/>
            <a:ext cx="1533526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6"/>
              </a:lnSpc>
            </a:pPr>
            <a:r>
              <a:rPr lang="en-US" sz="3261">
                <a:solidFill>
                  <a:srgbClr val="4E4E4E"/>
                </a:solidFill>
                <a:latin typeface="ITC Bauhaus Bold"/>
              </a:rPr>
              <a:t>Los prestadores de servicios de radio o televisión están obligados a:</a:t>
            </a:r>
          </a:p>
          <a:p>
            <a:pPr algn="just">
              <a:lnSpc>
                <a:spcPts val="4566"/>
              </a:lnSpc>
            </a:pPr>
            <a:endParaRPr lang="en-US" sz="3261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573" y="4080760"/>
            <a:ext cx="15572441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 Publicar, al menos semanalmente y con anticipación, a través de medios masivos de comunicación impresos,las guías de su programación que indiquen el nombre, tipo, hora y fecha de transmisión y elementos clasificados de los programas, de conformidad con lo establecido por las normas que a tal efecto se dicten.</a:t>
            </a:r>
          </a:p>
        </p:txBody>
      </p:sp>
      <p:sp>
        <p:nvSpPr>
          <p:cNvPr id="7" name="Freeform 7"/>
          <p:cNvSpPr/>
          <p:nvPr/>
        </p:nvSpPr>
        <p:spPr>
          <a:xfrm>
            <a:off x="14629207" y="5764189"/>
            <a:ext cx="3461613" cy="4725752"/>
          </a:xfrm>
          <a:custGeom>
            <a:avLst/>
            <a:gdLst/>
            <a:ahLst/>
            <a:cxnLst/>
            <a:rect l="l" t="t" r="r" b="b"/>
            <a:pathLst>
              <a:path w="3461613" h="4725752">
                <a:moveTo>
                  <a:pt x="0" y="0"/>
                </a:moveTo>
                <a:lnTo>
                  <a:pt x="3461614" y="0"/>
                </a:lnTo>
                <a:lnTo>
                  <a:pt x="3461614" y="4725752"/>
                </a:lnTo>
                <a:lnTo>
                  <a:pt x="0" y="4725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7188" y="8741060"/>
            <a:ext cx="13435239" cy="91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Indicar en las promociones de los programas, la fecha y hora de la transmisión de los mismos.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7188" y="6061360"/>
            <a:ext cx="14218880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4E4E4E"/>
                </a:solidFill>
                <a:latin typeface="ITC Bauhaus Bold"/>
              </a:rPr>
              <a:t>Anunciar, al inicio de cada programao infomercial, el nombre, el tipo de programa, las advertencias sobre la presencia de elementos clasificados, y si se trata de producción nacional o de producción nacional independiente, de conformidad con lo establecido por las normas que a tal efecto se dicten.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4E4E4E"/>
              </a:solidFill>
              <a:latin typeface="ITC Bauhau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1871</Words>
  <Application>Microsoft Office PowerPoint</Application>
  <PresentationFormat>Personalizado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ITC Bauhaus Bold</vt:lpstr>
      <vt:lpstr>ITC Bauhaus Light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</dc:title>
  <dc:creator>Abraham Jiménez</dc:creator>
  <cp:lastModifiedBy>Cuenta Microsoft</cp:lastModifiedBy>
  <cp:revision>3</cp:revision>
  <dcterms:created xsi:type="dcterms:W3CDTF">2006-08-16T00:00:00Z</dcterms:created>
  <dcterms:modified xsi:type="dcterms:W3CDTF">2024-02-16T11:59:42Z</dcterms:modified>
  <dc:identifier>DAF86lNn9LE</dc:identifier>
</cp:coreProperties>
</file>